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373" r:id="rId1"/>
  </p:sldMasterIdLst>
  <p:notesMasterIdLst>
    <p:notesMasterId r:id="rId60"/>
  </p:notesMasterIdLst>
  <p:handoutMasterIdLst>
    <p:handoutMasterId r:id="rId61"/>
  </p:handoutMasterIdLst>
  <p:sldIdLst>
    <p:sldId id="256" r:id="rId2"/>
    <p:sldId id="2086" r:id="rId3"/>
    <p:sldId id="2082" r:id="rId4"/>
    <p:sldId id="1899" r:id="rId5"/>
    <p:sldId id="2134" r:id="rId6"/>
    <p:sldId id="2136" r:id="rId7"/>
    <p:sldId id="2135" r:id="rId8"/>
    <p:sldId id="2139" r:id="rId9"/>
    <p:sldId id="2137" r:id="rId10"/>
    <p:sldId id="2138" r:id="rId11"/>
    <p:sldId id="1895" r:id="rId12"/>
    <p:sldId id="2022" r:id="rId13"/>
    <p:sldId id="2083" r:id="rId14"/>
    <p:sldId id="2084" r:id="rId15"/>
    <p:sldId id="2087" r:id="rId16"/>
    <p:sldId id="2089" r:id="rId17"/>
    <p:sldId id="2090" r:id="rId18"/>
    <p:sldId id="2091" r:id="rId19"/>
    <p:sldId id="1884" r:id="rId20"/>
    <p:sldId id="2093" r:id="rId21"/>
    <p:sldId id="2094" r:id="rId22"/>
    <p:sldId id="2131" r:id="rId23"/>
    <p:sldId id="2095" r:id="rId24"/>
    <p:sldId id="2096" r:id="rId25"/>
    <p:sldId id="2097" r:id="rId26"/>
    <p:sldId id="2098" r:id="rId27"/>
    <p:sldId id="2099" r:id="rId28"/>
    <p:sldId id="2100" r:id="rId29"/>
    <p:sldId id="2133" r:id="rId30"/>
    <p:sldId id="2101" r:id="rId31"/>
    <p:sldId id="2104" r:id="rId32"/>
    <p:sldId id="2105" r:id="rId33"/>
    <p:sldId id="2106" r:id="rId34"/>
    <p:sldId id="2107" r:id="rId35"/>
    <p:sldId id="2108" r:id="rId36"/>
    <p:sldId id="2102" r:id="rId37"/>
    <p:sldId id="2115" r:id="rId38"/>
    <p:sldId id="2109" r:id="rId39"/>
    <p:sldId id="2110" r:id="rId40"/>
    <p:sldId id="2111" r:id="rId41"/>
    <p:sldId id="2112" r:id="rId42"/>
    <p:sldId id="1893" r:id="rId43"/>
    <p:sldId id="2077" r:id="rId44"/>
    <p:sldId id="2081" r:id="rId45"/>
    <p:sldId id="2116" r:id="rId46"/>
    <p:sldId id="2117" r:id="rId47"/>
    <p:sldId id="2118" r:id="rId48"/>
    <p:sldId id="2128" r:id="rId49"/>
    <p:sldId id="2119" r:id="rId50"/>
    <p:sldId id="2120" r:id="rId51"/>
    <p:sldId id="2121" r:id="rId52"/>
    <p:sldId id="2122" r:id="rId53"/>
    <p:sldId id="2123" r:id="rId54"/>
    <p:sldId id="2124" r:id="rId55"/>
    <p:sldId id="2125" r:id="rId56"/>
    <p:sldId id="2127" r:id="rId57"/>
    <p:sldId id="2126" r:id="rId58"/>
    <p:sldId id="2092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76">
          <p15:clr>
            <a:srgbClr val="A4A3A4"/>
          </p15:clr>
        </p15:guide>
        <p15:guide id="2" pos="10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3CFF"/>
    <a:srgbClr val="66CCFF"/>
    <a:srgbClr val="FF000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42" autoAdjust="0"/>
    <p:restoredTop sz="82119" autoAdjust="0"/>
  </p:normalViewPr>
  <p:slideViewPr>
    <p:cSldViewPr snapToObjects="1">
      <p:cViewPr varScale="1">
        <p:scale>
          <a:sx n="81" d="100"/>
          <a:sy n="81" d="100"/>
        </p:scale>
        <p:origin x="840" y="184"/>
      </p:cViewPr>
      <p:guideLst>
        <p:guide orient="horz" pos="3376"/>
        <p:guide pos="1008"/>
      </p:guideLst>
    </p:cSldViewPr>
  </p:slideViewPr>
  <p:outlineViewPr>
    <p:cViewPr>
      <p:scale>
        <a:sx n="33" d="100"/>
        <a:sy n="33" d="100"/>
      </p:scale>
      <p:origin x="0" y="64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18221-F2C9-654C-830A-B6CAD13067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673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0217E-CD0F-B146-A013-B9F5B80256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939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linsdictionary.com/dictionary/english/debt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c.tynt.com/b/rf?id=arwjQmCEqr4l6Cadbi-bnq&amp;u=Investopedia" TargetMode="External"/><Relationship Id="rId5" Type="http://schemas.openxmlformats.org/officeDocument/2006/relationships/hyperlink" Target="https://www.investopedia.com/ask/answers/063015/what-does-block-chain-record-bitcoin-exchange-transaction.asp#ixzz5Y4PohX6O" TargetMode="External"/><Relationship Id="rId4" Type="http://schemas.openxmlformats.org/officeDocument/2006/relationships/hyperlink" Target="https://www.collinsdictionary.com/dictionary/english/owe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ch/most-important-cryptocurrencies-other-than-bitcoin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incenter.org/link/why-ransomware-criminals-use-bitcoin-and-why-that-could-be-their-undoin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egacy.usmayors.org/resolutions/87th_Conference/proposedcommittee-preview.asp?committee=Criminal%20and%20Social%20Justic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sbt.com/news/local/la-porte-county-pays-130000-in-bitcoin-as-ransom-to-hackers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A494D-859D-274A-AC48-992865109D2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966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peer stores the received transactions in a (separate) database. When a client receives </a:t>
            </a:r>
            <a:r>
              <a:rPr lang="en-US" dirty="0" err="1"/>
              <a:t>bitcoins</a:t>
            </a:r>
            <a:r>
              <a:rPr lang="en-US" dirty="0"/>
              <a:t> he</a:t>
            </a:r>
          </a:p>
          <a:p>
            <a:r>
              <a:rPr lang="en-US" dirty="0"/>
              <a:t>can verify that they were not spent before by contacting a (small) subset of peers.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180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Redeem =&gt; </a:t>
            </a:r>
            <a:r>
              <a:rPr lang="en-US" dirty="0" err="1"/>
              <a:t>pagar</a:t>
            </a:r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redeem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efinition of debt"/>
              </a:rPr>
              <a:t>debt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money that you have promised to someone, you pay money that you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efinition of owe"/>
              </a:rPr>
              <a:t>owe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that you promised to pay.</a:t>
            </a:r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blockchain network is designed to make double-spending very difficult, though breaches have occurred in the past. In this way, it functions much like a public ledger, accounting for economic transactions and providing some verification that all bitcoin users are equipped with the same information.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more: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What Does the Bitcoin Blockchain Record? | Investopedia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https://www.investopedia.com/ask/answers/063015/what-does-block-chain-record-bitcoin-exchange-transaction.asp#ixzz5Y4PohX6O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 us: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Investopedia on Facebook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023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"nonce" in a bitcoin block is a 32-bit (4-byte) field whose value is set so that the[hash of the block will contain a run of leading zeros. The rest of the fields may not be changed, as they have a defined meaning.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https://</a:t>
            </a:r>
            <a:r>
              <a:rPr lang="en-US" dirty="0" err="1"/>
              <a:t>en.bitcoinwiki.org</a:t>
            </a:r>
            <a:r>
              <a:rPr lang="en-US" dirty="0"/>
              <a:t>/wiki/Nonce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666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ATC is able to cluster many </a:t>
            </a:r>
            <a:r>
              <a:rPr lang="en-US" sz="1200" dirty="0" err="1"/>
              <a:t>Bitcoin</a:t>
            </a:r>
            <a:r>
              <a:rPr lang="en-US" sz="1200" dirty="0"/>
              <a:t> addresses to one user, or find clue to connect </a:t>
            </a:r>
            <a:r>
              <a:rPr lang="en-US" sz="1200" dirty="0" err="1"/>
              <a:t>Bitcoin</a:t>
            </a:r>
            <a:r>
              <a:rPr lang="en-US" sz="1200" dirty="0"/>
              <a:t> addresses with real or virtual user ID info</a:t>
            </a:r>
          </a:p>
          <a:p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ABPN aims to link a new transaction to an IP address so that an attacker could find the relationship between the </a:t>
            </a:r>
            <a:r>
              <a:rPr lang="en-US" dirty="0" err="1"/>
              <a:t>Bitcoin</a:t>
            </a:r>
            <a:r>
              <a:rPr lang="en-US" dirty="0"/>
              <a:t> address and IP address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795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Definição</a:t>
            </a:r>
            <a:endParaRPr lang="en-US" dirty="0"/>
          </a:p>
          <a:p>
            <a:r>
              <a:rPr lang="en-US" dirty="0">
                <a:hlinkClick r:id="rId3"/>
              </a:rPr>
              <a:t>https://www.investopedia.com/tech/most-important-cryptocurrencies-other-than-bitcoin/</a:t>
            </a:r>
            <a:endParaRPr lang="en-US" dirty="0"/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111111"/>
                </a:solidFill>
                <a:latin typeface="SourceSansPro"/>
              </a:rPr>
              <a:t>A cryptocurrency, broadly defined, is virtual or digital money which takes the form of tokens or “coins.”</a:t>
            </a:r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65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https://coincenter.org/link/why-ransomware-criminals-use-bitcoin-and-why-that-could-be-their-undoing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41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Days after the U.S. Conference of Mayors passed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resolution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opposing the payment of ransoms by cities following a ransomware attack La Porte County’s government has done the opposite after its files were encrypted. According 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WSBT-TV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municipality has paid a Bitcoin ransom worth approximately $130,000 to cyber attackers who encrypted its files.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41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Grandes </a:t>
            </a:r>
            <a:r>
              <a:rPr lang="en-US" dirty="0" err="1"/>
              <a:t>comerciantes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165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Beyond that, the field of cryptocurrencies is always expanding, and the next great digital token may be released tomorrow, for all anyone in the crypto community knows.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07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eleventhirthypm.wordpress.com</a:t>
            </a:r>
            <a:r>
              <a:rPr lang="en-US" dirty="0"/>
              <a:t>/2013/11/10/the-five-properties-of-currency-not-money/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683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clearing house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financial institution formed to facilitate the exchange (i.e., clearance) of payments, securities, or derivatives transactions.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SIBS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Portugal: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Responsável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multibanco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855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Cotação</a:t>
            </a:r>
            <a:r>
              <a:rPr lang="en-US" dirty="0"/>
              <a:t> </a:t>
            </a:r>
            <a:r>
              <a:rPr lang="en-US" dirty="0" err="1"/>
              <a:t>hoje</a:t>
            </a:r>
            <a:r>
              <a:rPr lang="en-US" dirty="0"/>
              <a:t>: 3222 </a:t>
            </a:r>
            <a:r>
              <a:rPr lang="en-US" dirty="0" err="1"/>
              <a:t>eur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702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7AD725-2994-8245-AD02-A263368B93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9"/>
            <a:ext cx="9144000" cy="2748519"/>
          </a:xfrm>
          <a:prstGeom prst="rect">
            <a:avLst/>
          </a:prstGeom>
        </p:spPr>
      </p:pic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 algn="ctr">
              <a:defRPr>
                <a:latin typeface="Arial"/>
                <a:cs typeface="Arial"/>
              </a:defRPr>
            </a:lvl1pPr>
          </a:lstStyle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AA957AF-53C0-420B-9C2D-77DB141656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90801" y="1295400"/>
            <a:ext cx="6212858" cy="3315310"/>
          </a:xfrm>
          <a:prstGeom prst="rect">
            <a:avLst/>
          </a:prstGeom>
          <a:solidFill>
            <a:schemeClr val="bg1"/>
          </a:solidFill>
          <a:ln w="19050" cap="rnd" cmpd="sng" algn="ctr">
            <a:solidFill>
              <a:schemeClr val="tx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90800" y="4725308"/>
            <a:ext cx="6212857" cy="1326074"/>
          </a:xfrm>
          <a:prstGeom prst="rect">
            <a:avLst/>
          </a:prstGeom>
          <a:solidFill>
            <a:srgbClr val="FFFFFF"/>
          </a:solidFill>
          <a:ln w="19050" cap="rnd" cmpd="sng" algn="ctr">
            <a:solidFill>
              <a:schemeClr val="tx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pic>
        <p:nvPicPr>
          <p:cNvPr id="3" name="Picture 2" descr="IST_A_RGB_POS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3" t="29876" r="17272" b="27670"/>
          <a:stretch/>
        </p:blipFill>
        <p:spPr>
          <a:xfrm>
            <a:off x="154953" y="5530682"/>
            <a:ext cx="2272142" cy="1041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743200" y="1523999"/>
            <a:ext cx="5939067" cy="2895601"/>
          </a:xfrm>
        </p:spPr>
        <p:txBody>
          <a:bodyPr anchor="t" anchorCtr="0"/>
          <a:lstStyle>
            <a:lvl1pPr algn="ctr">
              <a:defRPr sz="3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743200" y="4828033"/>
            <a:ext cx="5939067" cy="1101948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7467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7" name="Picture 6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90800" y="6355080"/>
            <a:ext cx="3782568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31900" r="18296" b="31346"/>
          <a:stretch/>
        </p:blipFill>
        <p:spPr>
          <a:xfrm>
            <a:off x="418286" y="261887"/>
            <a:ext cx="1946032" cy="80491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8" name="Picture 7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10" name="Picture 9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pic>
        <p:nvPicPr>
          <p:cNvPr id="7" name="Picture 6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  <a:latin typeface="Arial"/>
                <a:cs typeface="Arial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BAFC06C6-5388-EF48-9B75-F2C2BBFC0E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4" r:id="rId1"/>
    <p:sldLayoutId id="2147484375" r:id="rId2"/>
    <p:sldLayoutId id="2147484376" r:id="rId3"/>
    <p:sldLayoutId id="2147484377" r:id="rId4"/>
    <p:sldLayoutId id="2147484378" r:id="rId5"/>
    <p:sldLayoutId id="2147484379" r:id="rId6"/>
    <p:sldLayoutId id="2147484380" r:id="rId7"/>
    <p:sldLayoutId id="2147484381" r:id="rId8"/>
    <p:sldLayoutId id="2147484382" r:id="rId9"/>
    <p:sldLayoutId id="2147484383" r:id="rId10"/>
    <p:sldLayoutId id="2147484384" r:id="rId11"/>
  </p:sldLayoutIdLst>
  <p:hf hdr="0"/>
  <p:txStyles>
    <p:titleStyle>
      <a:lvl1pPr algn="r" rtl="0" eaLnBrk="1" latinLnBrk="0" hangingPunct="1">
        <a:spcBef>
          <a:spcPct val="0"/>
        </a:spcBef>
        <a:buNone/>
        <a:defRPr kumimoji="0" sz="2800" b="1" i="0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800" kern="1200">
          <a:solidFill>
            <a:schemeClr val="tx1"/>
          </a:solidFill>
          <a:latin typeface="Tw Cen MT"/>
          <a:ea typeface="+mn-ea"/>
          <a:cs typeface="Tw Cen MT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400" kern="1200">
          <a:solidFill>
            <a:schemeClr val="tx2"/>
          </a:solidFill>
          <a:latin typeface="Tw Cen MT"/>
          <a:ea typeface="+mn-ea"/>
          <a:cs typeface="Tw Cen MT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Tw Cen MT"/>
          <a:ea typeface="+mn-ea"/>
          <a:cs typeface="Tw Cen MT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Tw Cen MT"/>
          <a:ea typeface="+mn-ea"/>
          <a:cs typeface="Tw Cen MT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Tw Cen MT"/>
          <a:ea typeface="+mn-ea"/>
          <a:cs typeface="Tw Cen MT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cryptocurrencychart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hyperlink" Target="https://www.newsbtc.com/2019/07/12/trump-blasts-bitcoin-for-illicit-use-as-ny-college-is-hit-with-2m-ransomwar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hyperlink" Target="https://www.ccn.com/news/ransomware-thugs-indiana-county-130000-bitcoin/2019/07/13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99bitcoins.com/bitcoin/who-accept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hyperlink" Target="https://www.lifewire.com/big-sites-that-accept-bitcoin-payments-3485965" TargetMode="Externa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bitcoinwiki.org/wiki/Bitcoin_history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nvestopedia.com/tech/most-important-cryptocurrencies-other-than-bitcoi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286000"/>
            <a:ext cx="5712981" cy="195878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 err="1">
                <a:latin typeface="Arial"/>
                <a:cs typeface="Arial"/>
              </a:rPr>
              <a:t>Criptomoeda</a:t>
            </a:r>
            <a:r>
              <a:rPr lang="en-US" sz="3600" b="1" dirty="0">
                <a:latin typeface="Arial"/>
                <a:cs typeface="Arial"/>
              </a:rPr>
              <a:t> e Blockchain</a:t>
            </a:r>
            <a:br>
              <a:rPr lang="en-US" sz="3600" b="1" dirty="0">
                <a:latin typeface="Arial"/>
                <a:cs typeface="Arial"/>
              </a:rPr>
            </a:br>
            <a:br>
              <a:rPr lang="en-US" sz="3600" b="1" dirty="0">
                <a:latin typeface="Arial"/>
                <a:cs typeface="Arial"/>
              </a:rPr>
            </a:br>
            <a:r>
              <a:rPr lang="en-US" sz="2400" b="1" dirty="0" err="1">
                <a:latin typeface="Arial"/>
                <a:cs typeface="Arial"/>
              </a:rPr>
              <a:t>Introdução</a:t>
            </a:r>
            <a:r>
              <a:rPr lang="en-US" sz="2400" b="1" dirty="0">
                <a:latin typeface="Arial"/>
                <a:cs typeface="Arial"/>
              </a:rPr>
              <a:t> </a:t>
            </a:r>
            <a:r>
              <a:rPr lang="en-US" sz="2400" dirty="0" err="1"/>
              <a:t>à</a:t>
            </a:r>
            <a:r>
              <a:rPr lang="en-US" sz="2400" dirty="0"/>
              <a:t> </a:t>
            </a:r>
            <a:r>
              <a:rPr lang="en-US" sz="2400" dirty="0" err="1"/>
              <a:t>Technologia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4779502"/>
            <a:ext cx="5391747" cy="121994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800" dirty="0" err="1">
                <a:solidFill>
                  <a:srgbClr val="7F7F7F"/>
                </a:solidFill>
                <a:latin typeface="Arial"/>
                <a:cs typeface="Arial"/>
              </a:rPr>
              <a:t>Seminário</a:t>
            </a:r>
            <a:endParaRPr lang="en-US" sz="2800" dirty="0">
              <a:solidFill>
                <a:srgbClr val="7F7F7F"/>
              </a:solidFill>
              <a:latin typeface="Arial"/>
              <a:cs typeface="Arial"/>
            </a:endParaRPr>
          </a:p>
          <a:p>
            <a:pPr algn="ctr"/>
            <a:r>
              <a:rPr lang="en-US" sz="2200" dirty="0">
                <a:solidFill>
                  <a:srgbClr val="7F7F7F"/>
                </a:solidFill>
                <a:latin typeface="Arial"/>
                <a:cs typeface="Arial"/>
              </a:rPr>
              <a:t>2019</a:t>
            </a:r>
          </a:p>
          <a:p>
            <a:pPr algn="ctr"/>
            <a:r>
              <a:rPr lang="en-US" sz="2200" dirty="0">
                <a:solidFill>
                  <a:srgbClr val="7F7F7F"/>
                </a:solidFill>
                <a:latin typeface="Arial"/>
                <a:cs typeface="Arial"/>
              </a:rPr>
              <a:t>Nuno Santos</a:t>
            </a:r>
            <a:endParaRPr lang="en-US" sz="1700" dirty="0">
              <a:solidFill>
                <a:srgbClr val="7F7F7F"/>
              </a:solidFill>
              <a:latin typeface="Arial"/>
              <a:cs typeface="Arial"/>
            </a:endParaRPr>
          </a:p>
          <a:p>
            <a:pPr algn="ctr"/>
            <a:endParaRPr lang="en-US" sz="2100" baseline="30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7294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EB63E-F99D-D546-A4DC-EF84AC5D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Observatórios</a:t>
            </a:r>
            <a:r>
              <a:rPr lang="en-US" dirty="0"/>
              <a:t> de </a:t>
            </a:r>
            <a:r>
              <a:rPr lang="en-US" dirty="0" err="1"/>
              <a:t>criptomoeda</a:t>
            </a:r>
            <a:r>
              <a:rPr lang="en-US" dirty="0"/>
              <a:t> online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C2D8A8-BA4F-3640-9AF5-A5455926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D83C5-3DDA-0940-BFEA-51665227B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3EC6E9-BCAE-154C-85BD-471A6DAA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3CA1CB-A092-6B41-B59B-7A2C5D2FA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6030"/>
            <a:ext cx="9144000" cy="13132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9B93EB-9720-DD4F-935A-1BD275541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0800"/>
            <a:ext cx="9144000" cy="25440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C27D22-5929-1048-9A56-880D4B406C48}"/>
              </a:ext>
            </a:extLst>
          </p:cNvPr>
          <p:cNvSpPr/>
          <p:nvPr/>
        </p:nvSpPr>
        <p:spPr>
          <a:xfrm>
            <a:off x="2569570" y="5727459"/>
            <a:ext cx="3822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https://www.cryptocurrencychart.com/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DFDF0-62D3-2749-9CC0-77796153CA1D}"/>
              </a:ext>
            </a:extLst>
          </p:cNvPr>
          <p:cNvSpPr txBox="1"/>
          <p:nvPr/>
        </p:nvSpPr>
        <p:spPr>
          <a:xfrm>
            <a:off x="3787146" y="6183868"/>
            <a:ext cx="132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Julho</a:t>
            </a:r>
            <a:r>
              <a:rPr lang="en-US" dirty="0"/>
              <a:t> 2019)</a:t>
            </a:r>
          </a:p>
        </p:txBody>
      </p:sp>
    </p:spTree>
    <p:extLst>
      <p:ext uri="{BB962C8B-B14F-4D97-AF65-F5344CB8AC3E}">
        <p14:creationId xmlns:p14="http://schemas.microsoft.com/office/powerpoint/2010/main" val="4091371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online payments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D023AE-724F-5C4C-ABBD-5072A0148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62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e-commerce payment systems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2"/>
            <a:endParaRPr lang="en-US" dirty="0"/>
          </a:p>
          <a:p>
            <a:r>
              <a:rPr lang="en-US" dirty="0"/>
              <a:t>Credit cards</a:t>
            </a:r>
          </a:p>
          <a:p>
            <a:pPr lvl="1"/>
            <a:r>
              <a:rPr lang="en-US" dirty="0"/>
              <a:t>Still the dominant online payment method in United States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616" y="2895600"/>
            <a:ext cx="5023184" cy="31463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5E15C-512B-0E45-950C-2ACA34A54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556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an online credit transaction works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1406525"/>
            <a:ext cx="6308725" cy="468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1DEB6-6BA3-2548-A1C7-816696D53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7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online payment systems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6629400" cy="4937760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Online stored value systems </a:t>
            </a:r>
          </a:p>
          <a:p>
            <a:pPr lvl="1"/>
            <a:r>
              <a:rPr lang="en-US" dirty="0"/>
              <a:t>Based on value stored in a consumer’s bank, checking, or credit card account</a:t>
            </a:r>
          </a:p>
          <a:p>
            <a:pPr lvl="1"/>
            <a:r>
              <a:rPr lang="en-US" dirty="0"/>
              <a:t>e.g.: PayPal, Amazon Payments</a:t>
            </a:r>
          </a:p>
          <a:p>
            <a:pPr lvl="1"/>
            <a:endParaRPr lang="en-US" dirty="0"/>
          </a:p>
          <a:p>
            <a:r>
              <a:rPr lang="en-US" b="1" dirty="0"/>
              <a:t>Virtual currencies</a:t>
            </a:r>
          </a:p>
          <a:p>
            <a:pPr lvl="1"/>
            <a:r>
              <a:rPr lang="en-US" dirty="0"/>
              <a:t>Circulate within internal virtual world</a:t>
            </a:r>
          </a:p>
          <a:p>
            <a:pPr lvl="1"/>
            <a:r>
              <a:rPr lang="en-US" dirty="0"/>
              <a:t>e.g.: Linden Dollars in Second Life, Facebook Credits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Based on  algorithm that generates unique tokens that can be used in “real” world</a:t>
            </a:r>
          </a:p>
          <a:p>
            <a:pPr lvl="1"/>
            <a:r>
              <a:rPr lang="en-US" dirty="0"/>
              <a:t>e.g.: </a:t>
            </a:r>
            <a:r>
              <a:rPr lang="en-US" dirty="0" err="1"/>
              <a:t>Bitcoin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4800600"/>
            <a:ext cx="1221571" cy="12215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0" y="2895600"/>
            <a:ext cx="1117600" cy="14417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967" y="2743200"/>
            <a:ext cx="1223433" cy="10824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240" y="1371600"/>
            <a:ext cx="1968319" cy="10795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C6B50-3497-E940-9C6E-B15E247F8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906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Bitcoin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228600" y="1219200"/>
            <a:ext cx="6781800" cy="49377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decentralized, peer-to-peer </a:t>
            </a:r>
            <a:r>
              <a:rPr lang="en-US" dirty="0" err="1"/>
              <a:t>cryptocurrency</a:t>
            </a:r>
            <a:endParaRPr lang="en-US" dirty="0"/>
          </a:p>
          <a:p>
            <a:pPr lvl="1"/>
            <a:r>
              <a:rPr lang="en-US" dirty="0"/>
              <a:t>Commonly denoted as BTC</a:t>
            </a:r>
          </a:p>
          <a:p>
            <a:endParaRPr lang="en-US" dirty="0"/>
          </a:p>
          <a:p>
            <a:r>
              <a:rPr lang="en-US" dirty="0"/>
              <a:t>Creation is attributed to Satoshi </a:t>
            </a:r>
            <a:r>
              <a:rPr lang="en-US" dirty="0" err="1"/>
              <a:t>Nakamoto</a:t>
            </a:r>
            <a:endParaRPr lang="en-US" dirty="0"/>
          </a:p>
          <a:p>
            <a:pPr lvl="1"/>
            <a:r>
              <a:rPr lang="en-US" dirty="0"/>
              <a:t>His true identity is unknown: person? group?</a:t>
            </a:r>
          </a:p>
          <a:p>
            <a:endParaRPr lang="en-US" dirty="0"/>
          </a:p>
          <a:p>
            <a:r>
              <a:rPr lang="en-US" dirty="0" err="1"/>
              <a:t>Bitcoin</a:t>
            </a:r>
            <a:r>
              <a:rPr lang="en-US" dirty="0"/>
              <a:t> stimulates scarcity to raise its value in two ways: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There are a finite number of </a:t>
            </a:r>
            <a:r>
              <a:rPr lang="en-US" dirty="0" err="1"/>
              <a:t>Bitcoins</a:t>
            </a:r>
            <a:r>
              <a:rPr lang="en-US" dirty="0"/>
              <a:t> that can be created (21 million)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err="1"/>
              <a:t>Bitcoins</a:t>
            </a:r>
            <a:r>
              <a:rPr lang="en-US" dirty="0"/>
              <a:t> become progressively harder to “mine” as more enter circulation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4600" y="1828800"/>
            <a:ext cx="3657600" cy="3657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8A4BA5-0028-2347-8D42-F5CDE732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734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Bitcoin’s</a:t>
            </a:r>
            <a:r>
              <a:rPr lang="en-US" dirty="0"/>
              <a:t> popularity has been increasing…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Number of </a:t>
            </a:r>
            <a:r>
              <a:rPr lang="en-US" dirty="0" err="1"/>
              <a:t>bitcoin</a:t>
            </a:r>
            <a:r>
              <a:rPr lang="en-US" dirty="0"/>
              <a:t> transactions per day</a:t>
            </a: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50582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A847F-0629-9944-8C66-3B8EE4739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498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…including (especially?) among cybercriminals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32648" cy="1311555"/>
          </a:xfrm>
        </p:spPr>
        <p:txBody>
          <a:bodyPr>
            <a:normAutofit fontScale="92500"/>
          </a:bodyPr>
          <a:lstStyle/>
          <a:p>
            <a:r>
              <a:rPr lang="en-US" dirty="0"/>
              <a:t>Silk Road = the black market Amazon</a:t>
            </a:r>
          </a:p>
          <a:p>
            <a:pPr lvl="1"/>
            <a:r>
              <a:rPr lang="en-US" dirty="0"/>
              <a:t>Can purchase drugs, weapons, child pornography, hire hackers, hire assassins, and more. Purchases are made with </a:t>
            </a:r>
            <a:r>
              <a:rPr lang="en-US" dirty="0" err="1"/>
              <a:t>Bitcoins</a:t>
            </a:r>
            <a:r>
              <a:rPr lang="en-US" dirty="0"/>
              <a:t> (+Tor)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514600"/>
            <a:ext cx="5880100" cy="371764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358899-2AF6-784B-BB2C-DDA94F048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845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</a:t>
            </a:r>
            <a:r>
              <a:rPr lang="en-US" dirty="0" err="1"/>
              <a:t>Bitcoin</a:t>
            </a:r>
            <a:r>
              <a:rPr lang="en-US" dirty="0"/>
              <a:t> used by cybercriminals?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3"/>
            <a:endParaRPr lang="en-US" dirty="0"/>
          </a:p>
          <a:p>
            <a:endParaRPr lang="en-US" dirty="0"/>
          </a:p>
          <a:p>
            <a:r>
              <a:rPr lang="en-US" b="1" dirty="0"/>
              <a:t>Fully decentralized</a:t>
            </a:r>
          </a:p>
          <a:p>
            <a:pPr lvl="1"/>
            <a:r>
              <a:rPr lang="en-US" dirty="0"/>
              <a:t>No need to rely on a bank to mediate the transaction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Private</a:t>
            </a:r>
          </a:p>
          <a:p>
            <a:pPr lvl="1"/>
            <a:r>
              <a:rPr lang="en-US" dirty="0"/>
              <a:t>Transactions based on pseudonyms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A5767-740D-7B4F-BECA-88FD2CC7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651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</a:t>
            </a:r>
            <a:r>
              <a:rPr lang="en-US" dirty="0" err="1"/>
              <a:t>Bitcoin</a:t>
            </a:r>
            <a:r>
              <a:rPr lang="en-US" dirty="0"/>
              <a:t> works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51443C-AAA1-6844-9352-9EB23D4D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4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Criptomoeda</a:t>
            </a:r>
            <a:r>
              <a:rPr lang="en-US" dirty="0"/>
              <a:t> e Bitcoin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b="1" dirty="0" err="1"/>
              <a:t>Criptomoeda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r>
              <a:rPr lang="en-US" sz="2400" dirty="0" err="1"/>
              <a:t>dinheiro</a:t>
            </a:r>
            <a:r>
              <a:rPr lang="en-US" sz="2400" dirty="0"/>
              <a:t> virtual </a:t>
            </a:r>
            <a:r>
              <a:rPr lang="en-US" sz="2400" dirty="0" err="1"/>
              <a:t>ou</a:t>
            </a:r>
            <a:r>
              <a:rPr lang="en-US" sz="2400" dirty="0"/>
              <a:t> digital que assume a forma de </a:t>
            </a:r>
            <a:r>
              <a:rPr lang="en-US" sz="2400" i="1" dirty="0"/>
              <a:t>tokens </a:t>
            </a:r>
            <a:r>
              <a:rPr lang="en-US" sz="2400" dirty="0"/>
              <a:t>(</a:t>
            </a:r>
            <a:r>
              <a:rPr lang="en-US" sz="2400" dirty="0" err="1"/>
              <a:t>fichas</a:t>
            </a:r>
            <a:r>
              <a:rPr lang="en-US" sz="2400" dirty="0"/>
              <a:t>/passes)</a:t>
            </a:r>
            <a:r>
              <a:rPr lang="en-US" sz="2400" i="1" dirty="0"/>
              <a:t> </a:t>
            </a:r>
            <a:r>
              <a:rPr lang="en-US" sz="2400" dirty="0" err="1"/>
              <a:t>ou</a:t>
            </a:r>
            <a:r>
              <a:rPr lang="en-US" sz="2400" dirty="0"/>
              <a:t> “</a:t>
            </a:r>
            <a:r>
              <a:rPr lang="en-US" sz="2400" dirty="0" err="1"/>
              <a:t>moedas</a:t>
            </a:r>
            <a:r>
              <a:rPr lang="en-US" sz="2400" dirty="0"/>
              <a:t>”</a:t>
            </a:r>
          </a:p>
          <a:p>
            <a:pPr lvl="2"/>
            <a:endParaRPr lang="en-US" sz="1600" dirty="0"/>
          </a:p>
          <a:p>
            <a:r>
              <a:rPr lang="en-US" sz="2400" b="1" dirty="0"/>
              <a:t>Bitcoin</a:t>
            </a:r>
            <a:r>
              <a:rPr lang="en-US" sz="2400" dirty="0"/>
              <a:t>: A </a:t>
            </a:r>
            <a:r>
              <a:rPr lang="en-US" sz="2400" dirty="0" err="1"/>
              <a:t>primeira</a:t>
            </a:r>
            <a:r>
              <a:rPr lang="en-US" sz="2400" dirty="0"/>
              <a:t> e </a:t>
            </a:r>
            <a:r>
              <a:rPr lang="en-US" sz="2400" dirty="0" err="1"/>
              <a:t>mais</a:t>
            </a:r>
            <a:r>
              <a:rPr lang="en-US" sz="2400" dirty="0"/>
              <a:t> popular </a:t>
            </a:r>
            <a:r>
              <a:rPr lang="en-US" sz="2400" dirty="0" err="1"/>
              <a:t>criptomoeda</a:t>
            </a:r>
            <a:endParaRPr lang="en-US" sz="2400" dirty="0"/>
          </a:p>
          <a:p>
            <a:pPr lvl="1"/>
            <a:r>
              <a:rPr lang="en-US" sz="2000" dirty="0" err="1"/>
              <a:t>Criada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2008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pessoa</a:t>
            </a:r>
            <a:r>
              <a:rPr lang="en-US" sz="2000" dirty="0"/>
              <a:t> (</a:t>
            </a:r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grupo</a:t>
            </a:r>
            <a:r>
              <a:rPr lang="en-US" sz="2000" dirty="0"/>
              <a:t>) de </a:t>
            </a:r>
            <a:r>
              <a:rPr lang="en-US" sz="2000" dirty="0" err="1"/>
              <a:t>nome</a:t>
            </a:r>
            <a:r>
              <a:rPr lang="en-US" sz="2000" dirty="0"/>
              <a:t> Satoshi </a:t>
            </a:r>
            <a:r>
              <a:rPr lang="en-US" sz="2000" dirty="0" err="1"/>
              <a:t>Makamoto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398520"/>
            <a:ext cx="5334000" cy="27736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B6ADC-23EA-A745-9795-8BAF25E21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149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operation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Users have local </a:t>
            </a:r>
            <a:r>
              <a:rPr lang="en-US" dirty="0" err="1"/>
              <a:t>Bitcoin</a:t>
            </a:r>
            <a:r>
              <a:rPr lang="en-US" dirty="0"/>
              <a:t> wallet that lets them perform transactions, i.e., send </a:t>
            </a:r>
            <a:r>
              <a:rPr lang="en-US" dirty="0" err="1"/>
              <a:t>bitcoins</a:t>
            </a:r>
            <a:r>
              <a:rPr lang="en-US" dirty="0"/>
              <a:t> over to another user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000"/>
            <a:ext cx="6055273" cy="335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902817"/>
            <a:ext cx="2032000" cy="2269383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3018448" y="5278557"/>
            <a:ext cx="3496781" cy="594051"/>
          </a:xfrm>
          <a:custGeom>
            <a:avLst/>
            <a:gdLst>
              <a:gd name="connsiteX0" fmla="*/ 0 w 3496781"/>
              <a:gd name="connsiteY0" fmla="*/ 0 h 594051"/>
              <a:gd name="connsiteX1" fmla="*/ 1599942 w 3496781"/>
              <a:gd name="connsiteY1" fmla="*/ 593837 h 594051"/>
              <a:gd name="connsiteX2" fmla="*/ 3496781 w 3496781"/>
              <a:gd name="connsiteY2" fmla="*/ 65982 h 5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6781" h="594051">
                <a:moveTo>
                  <a:pt x="0" y="0"/>
                </a:moveTo>
                <a:cubicBezTo>
                  <a:pt x="508572" y="291420"/>
                  <a:pt x="1017145" y="582840"/>
                  <a:pt x="1599942" y="593837"/>
                </a:cubicBezTo>
                <a:cubicBezTo>
                  <a:pt x="2182739" y="604834"/>
                  <a:pt x="3164147" y="189698"/>
                  <a:pt x="3496781" y="65982"/>
                </a:cubicBezTo>
              </a:path>
            </a:pathLst>
          </a:cu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146206" y="4668224"/>
            <a:ext cx="1451494" cy="482805"/>
          </a:xfrm>
          <a:custGeom>
            <a:avLst/>
            <a:gdLst>
              <a:gd name="connsiteX0" fmla="*/ 1451494 w 1451494"/>
              <a:gd name="connsiteY0" fmla="*/ 197946 h 482805"/>
              <a:gd name="connsiteX1" fmla="*/ 313391 w 1451494"/>
              <a:gd name="connsiteY1" fmla="*/ 478369 h 482805"/>
              <a:gd name="connsiteX2" fmla="*/ 0 w 1451494"/>
              <a:gd name="connsiteY2" fmla="*/ 0 h 4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1494" h="482805">
                <a:moveTo>
                  <a:pt x="1451494" y="197946"/>
                </a:moveTo>
                <a:cubicBezTo>
                  <a:pt x="1003400" y="354653"/>
                  <a:pt x="555307" y="511360"/>
                  <a:pt x="313391" y="478369"/>
                </a:cubicBezTo>
                <a:cubicBezTo>
                  <a:pt x="71475" y="445378"/>
                  <a:pt x="0" y="0"/>
                  <a:pt x="0" y="0"/>
                </a:cubicBezTo>
              </a:path>
            </a:pathLst>
          </a:cu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F805C-AD90-B24E-9C3C-4081F2F79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22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Bitcoin</a:t>
            </a:r>
            <a:r>
              <a:rPr lang="en-US" dirty="0"/>
              <a:t> system architecture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981200"/>
          </a:xfrm>
        </p:spPr>
        <p:txBody>
          <a:bodyPr>
            <a:normAutofit/>
          </a:bodyPr>
          <a:lstStyle/>
          <a:p>
            <a:r>
              <a:rPr lang="en-US" sz="2000" dirty="0" err="1"/>
              <a:t>Bitcoin</a:t>
            </a:r>
            <a:r>
              <a:rPr lang="en-US" sz="2000" dirty="0"/>
              <a:t> is a decentralized payments system</a:t>
            </a:r>
          </a:p>
          <a:p>
            <a:pPr lvl="1"/>
            <a:r>
              <a:rPr lang="en-US" sz="1800" dirty="0"/>
              <a:t>Peers of the </a:t>
            </a:r>
            <a:r>
              <a:rPr lang="en-US" sz="1800" dirty="0" err="1"/>
              <a:t>Bitcoin</a:t>
            </a:r>
            <a:r>
              <a:rPr lang="en-US" sz="1800" dirty="0"/>
              <a:t> network re-broadcast valid transactions received from clients</a:t>
            </a:r>
          </a:p>
          <a:p>
            <a:r>
              <a:rPr lang="en-US" sz="2000" dirty="0"/>
              <a:t>Clients (payers and payees) are identified by public keys of their choice</a:t>
            </a:r>
          </a:p>
          <a:p>
            <a:pPr lvl="1"/>
            <a:r>
              <a:rPr lang="en-US" sz="1800" dirty="0"/>
              <a:t>In practice clients use hashes of these public keys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449" y="2649010"/>
            <a:ext cx="5121351" cy="3548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2767980"/>
            <a:ext cx="838200" cy="66102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EED8E-4994-3849-9790-26028D5C1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579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Bitcoin</a:t>
            </a:r>
            <a:r>
              <a:rPr lang="en-US" dirty="0"/>
              <a:t> P2P network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362200"/>
          </a:xfrm>
        </p:spPr>
        <p:txBody>
          <a:bodyPr>
            <a:normAutofit/>
          </a:bodyPr>
          <a:lstStyle/>
          <a:p>
            <a:r>
              <a:rPr lang="en-US" sz="2400" dirty="0"/>
              <a:t>Peers of the </a:t>
            </a:r>
            <a:r>
              <a:rPr lang="en-US" sz="2400" dirty="0" err="1"/>
              <a:t>Bitcoin</a:t>
            </a:r>
            <a:r>
              <a:rPr lang="en-US" sz="2400" dirty="0"/>
              <a:t> network connect to each other over an unencrypted TCP channel</a:t>
            </a:r>
          </a:p>
          <a:p>
            <a:pPr lvl="1"/>
            <a:r>
              <a:rPr lang="en-US" sz="2000" dirty="0"/>
              <a:t>There is no authentication in the network, so each node just keeps a list of IP addresses associated with its connections</a:t>
            </a:r>
          </a:p>
          <a:p>
            <a:pPr lvl="1"/>
            <a:r>
              <a:rPr lang="en-US" sz="2000" dirty="0" err="1"/>
              <a:t>Bitcoin</a:t>
            </a:r>
            <a:r>
              <a:rPr lang="en-US" sz="2000" dirty="0"/>
              <a:t> peers (clients and servers) try to maintain 8 outgoing connections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3124200"/>
            <a:ext cx="4055009" cy="304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2047F0-9FE2-C246-BB5F-2AE386D9F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961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Bitcoin</a:t>
            </a:r>
            <a:r>
              <a:rPr lang="en-US" dirty="0"/>
              <a:t> transaction messages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343400" y="1219200"/>
            <a:ext cx="4572000" cy="4937760"/>
          </a:xfrm>
        </p:spPr>
        <p:txBody>
          <a:bodyPr/>
          <a:lstStyle/>
          <a:p>
            <a:pPr lvl="6"/>
            <a:endParaRPr lang="en-US" dirty="0"/>
          </a:p>
          <a:p>
            <a:r>
              <a:rPr lang="en-US" dirty="0"/>
              <a:t>Every account address has an associated public key pair for signing transactions</a:t>
            </a:r>
          </a:p>
          <a:p>
            <a:pPr lvl="1"/>
            <a:r>
              <a:rPr lang="en-US" dirty="0"/>
              <a:t>Public keys also identify the receivers’ addresses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3500399" cy="419100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978458"/>
            <a:ext cx="4038600" cy="19651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B0AA1-1F46-F44E-B8CF-839E804D3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30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772400" cy="914400"/>
          </a:xfrm>
        </p:spPr>
        <p:txBody>
          <a:bodyPr>
            <a:normAutofit/>
          </a:bodyPr>
          <a:lstStyle/>
          <a:p>
            <a:r>
              <a:rPr lang="en-US" dirty="0"/>
              <a:t>Transaction graph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229600" cy="1371600"/>
          </a:xfrm>
        </p:spPr>
        <p:txBody>
          <a:bodyPr>
            <a:normAutofit fontScale="92500"/>
          </a:bodyPr>
          <a:lstStyle/>
          <a:p>
            <a:r>
              <a:rPr lang="en-US" dirty="0"/>
              <a:t>Current transaction references previous </a:t>
            </a:r>
            <a:r>
              <a:rPr lang="en-US" dirty="0" err="1"/>
              <a:t>txs</a:t>
            </a:r>
            <a:r>
              <a:rPr lang="en-US" dirty="0"/>
              <a:t> called </a:t>
            </a:r>
            <a:r>
              <a:rPr lang="en-US" b="1" dirty="0"/>
              <a:t>inputs</a:t>
            </a:r>
          </a:p>
          <a:p>
            <a:pPr lvl="1"/>
            <a:r>
              <a:rPr lang="en-US" dirty="0"/>
              <a:t>To send 5.0 BTC to Bob (</a:t>
            </a:r>
            <a:r>
              <a:rPr lang="en-US" b="1" dirty="0"/>
              <a:t>output</a:t>
            </a:r>
            <a:r>
              <a:rPr lang="en-US" dirty="0"/>
              <a:t>), Alice must reference past </a:t>
            </a:r>
            <a:r>
              <a:rPr lang="en-US" dirty="0" err="1"/>
              <a:t>txs</a:t>
            </a:r>
            <a:r>
              <a:rPr lang="en-US" dirty="0"/>
              <a:t> where she received 5 or more BTCs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362200"/>
            <a:ext cx="5514005" cy="393100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87CEA-6FE9-6047-9E12-F9F74C9B2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376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848600" cy="914400"/>
          </a:xfrm>
        </p:spPr>
        <p:txBody>
          <a:bodyPr>
            <a:normAutofit/>
          </a:bodyPr>
          <a:lstStyle/>
          <a:p>
            <a:r>
              <a:rPr lang="en-US" dirty="0"/>
              <a:t>Transaction graph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199"/>
            <a:ext cx="8229600" cy="12987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Other nodes verifying this transaction will check those inputs</a:t>
            </a:r>
          </a:p>
          <a:p>
            <a:pPr lvl="1"/>
            <a:r>
              <a:rPr lang="en-US" dirty="0"/>
              <a:t>Ensure Alice was the recipient, and that the inputs add up to 5+ </a:t>
            </a:r>
            <a:r>
              <a:rPr lang="en-US" dirty="0" err="1"/>
              <a:t>Bitcoins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090376"/>
            <a:ext cx="6096000" cy="408182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A207D-DF50-6344-9198-E4F0EB8A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692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tx</a:t>
            </a:r>
            <a:r>
              <a:rPr lang="en-US" dirty="0"/>
              <a:t> graph keeps the whole </a:t>
            </a:r>
            <a:r>
              <a:rPr lang="en-US" dirty="0" err="1"/>
              <a:t>tx</a:t>
            </a:r>
            <a:r>
              <a:rPr lang="en-US" dirty="0"/>
              <a:t> history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192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Through referenced input links, ownership of </a:t>
            </a:r>
            <a:r>
              <a:rPr lang="en-US" dirty="0" err="1"/>
              <a:t>Bitcoins</a:t>
            </a:r>
            <a:r>
              <a:rPr lang="en-US" dirty="0"/>
              <a:t> is passed along </a:t>
            </a:r>
          </a:p>
          <a:p>
            <a:pPr lvl="1"/>
            <a:r>
              <a:rPr lang="en-US" dirty="0"/>
              <a:t>The validity of each transaction is dependent on previous transactions</a:t>
            </a:r>
          </a:p>
          <a:p>
            <a:r>
              <a:rPr lang="en-US" dirty="0"/>
              <a:t>For each </a:t>
            </a:r>
            <a:r>
              <a:rPr lang="en-US" dirty="0" err="1"/>
              <a:t>tx</a:t>
            </a:r>
            <a:r>
              <a:rPr lang="en-US" dirty="0"/>
              <a:t>, added outputs must equal added inputs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your’re</a:t>
            </a:r>
            <a:r>
              <a:rPr lang="en-US" dirty="0"/>
              <a:t> sending an amount that doesn’t match one of your inputs, must send remaining amount to yourself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326695"/>
            <a:ext cx="4876800" cy="3997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438400"/>
            <a:ext cx="2578100" cy="8382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36E8B-5F9A-844F-A1CA-5AA4F46A1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295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</a:t>
            </a:r>
            <a:r>
              <a:rPr lang="en-US" dirty="0" err="1"/>
              <a:t>tx</a:t>
            </a:r>
            <a:r>
              <a:rPr lang="en-US" dirty="0"/>
              <a:t> validation, must check until the first </a:t>
            </a:r>
            <a:r>
              <a:rPr lang="en-US" dirty="0" err="1"/>
              <a:t>tx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1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Must check the entire chain all the way back to the first </a:t>
            </a:r>
            <a:r>
              <a:rPr lang="en-US" dirty="0" err="1"/>
              <a:t>tx</a:t>
            </a:r>
            <a:r>
              <a:rPr lang="en-US" dirty="0"/>
              <a:t> ever made</a:t>
            </a:r>
          </a:p>
          <a:p>
            <a:pPr lvl="1"/>
            <a:r>
              <a:rPr lang="en-US" dirty="0"/>
              <a:t>Wallet SW downloads and checks every transaction ever made at installation </a:t>
            </a:r>
          </a:p>
          <a:p>
            <a:pPr lvl="1"/>
            <a:r>
              <a:rPr lang="en-US" dirty="0"/>
              <a:t>This can take 24 hours, but needs to be done once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362200"/>
            <a:ext cx="4495800" cy="358288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90600" y="3430483"/>
            <a:ext cx="1222514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transaction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4600" y="38114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4600" y="27446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4600" y="50306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905000" y="2897083"/>
            <a:ext cx="4572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1"/>
          </p:cNvCxnSpPr>
          <p:nvPr/>
        </p:nvCxnSpPr>
        <p:spPr>
          <a:xfrm flipH="1" flipV="1">
            <a:off x="1828800" y="4561815"/>
            <a:ext cx="685800" cy="6535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0"/>
          </p:cNvCxnSpPr>
          <p:nvPr/>
        </p:nvCxnSpPr>
        <p:spPr>
          <a:xfrm flipH="1">
            <a:off x="2362200" y="3811483"/>
            <a:ext cx="360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438400"/>
            <a:ext cx="2578100" cy="8382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5FBB70-DBDE-8340-AEDB-9E914EC5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8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620000" cy="914400"/>
          </a:xfrm>
        </p:spPr>
        <p:txBody>
          <a:bodyPr>
            <a:normAutofit/>
          </a:bodyPr>
          <a:lstStyle/>
          <a:p>
            <a:r>
              <a:rPr lang="en-US" dirty="0" err="1"/>
              <a:t>Bitcoin</a:t>
            </a:r>
            <a:r>
              <a:rPr lang="en-US" dirty="0"/>
              <a:t> transaction records are public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7216" y="803274"/>
            <a:ext cx="7920184" cy="54451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142999"/>
            <a:ext cx="2587861" cy="30240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542" y="4535369"/>
            <a:ext cx="2614858" cy="13320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BA8A5-2B88-CE48-BED5-D6F9CBE4D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64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92E6-E782-3E41-BC90-7C49D4B41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 challenge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4C6A87-252A-4B43-8524-CCEA3C2C1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378BBC-C897-064E-95B1-6797D1594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7B960F-03DA-1F4B-A544-8CA24467126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How to ensure that the transaction graph is consistent across the entire network?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the transaction graph is not consistent then the system can be vulnerable to double spending attacks!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9A09A6-E039-284F-8C7E-ED46CAC6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714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8074152" cy="914400"/>
          </a:xfrm>
        </p:spPr>
        <p:txBody>
          <a:bodyPr>
            <a:normAutofit/>
          </a:bodyPr>
          <a:lstStyle/>
          <a:p>
            <a:r>
              <a:rPr lang="en-US" dirty="0"/>
              <a:t>Bitcoin: A </a:t>
            </a:r>
            <a:r>
              <a:rPr lang="en-US" dirty="0" err="1"/>
              <a:t>criptomoeda</a:t>
            </a:r>
            <a:r>
              <a:rPr lang="en-US" dirty="0"/>
              <a:t> da Dark Web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189755-C735-CF42-95B9-DD1EDB2D8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676400"/>
            <a:ext cx="2853341" cy="43561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E52155-954D-D84A-8DF6-5A9FEAB00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6D6AA-2002-9846-8CAD-7C89175F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B0BCD8-3036-8142-AB00-D875A54FB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1" y="1752600"/>
            <a:ext cx="578512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92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to the rescue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58200" cy="2286000"/>
          </a:xfrm>
        </p:spPr>
        <p:txBody>
          <a:bodyPr>
            <a:normAutofit/>
          </a:bodyPr>
          <a:lstStyle/>
          <a:p>
            <a:pPr lvl="4"/>
            <a:endParaRPr lang="en-US" sz="1200" dirty="0"/>
          </a:p>
          <a:p>
            <a:r>
              <a:rPr lang="en-US" sz="2400" dirty="0"/>
              <a:t>Transaction history is organized as a chain of blocks: </a:t>
            </a:r>
            <a:r>
              <a:rPr lang="en-US" sz="2400" b="1" dirty="0" err="1"/>
              <a:t>blockchain</a:t>
            </a:r>
            <a:endParaRPr lang="en-US" sz="2400" b="1" dirty="0"/>
          </a:p>
          <a:p>
            <a:pPr lvl="1"/>
            <a:r>
              <a:rPr lang="en-US" sz="2000" dirty="0"/>
              <a:t>Miners are responsible for generating and appending new blocks to the head of the </a:t>
            </a:r>
            <a:r>
              <a:rPr lang="en-US" sz="2000" dirty="0" err="1"/>
              <a:t>blockchain</a:t>
            </a:r>
            <a:endParaRPr lang="en-US" sz="2000" dirty="0"/>
          </a:p>
          <a:p>
            <a:pPr lvl="1"/>
            <a:r>
              <a:rPr lang="en-US" sz="2000" dirty="0"/>
              <a:t>Because this task is resource consuming, miners get rewarded if they succeed at appending a new block into the </a:t>
            </a:r>
            <a:r>
              <a:rPr lang="en-US" sz="2000" dirty="0" err="1"/>
              <a:t>blockchain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30556"/>
            <a:ext cx="8839200" cy="21892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68C35-C7D4-F646-B1D5-09650E63A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693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04800" y="1066800"/>
            <a:ext cx="8229600" cy="4937760"/>
          </a:xfrm>
        </p:spPr>
        <p:txBody>
          <a:bodyPr/>
          <a:lstStyle/>
          <a:p>
            <a:pPr lvl="5"/>
            <a:endParaRPr lang="en-US" b="1" dirty="0"/>
          </a:p>
          <a:p>
            <a:r>
              <a:rPr lang="en-US" b="1" dirty="0"/>
              <a:t>Mining</a:t>
            </a:r>
            <a:r>
              <a:rPr lang="en-US" dirty="0"/>
              <a:t> is the process by which new </a:t>
            </a:r>
            <a:r>
              <a:rPr lang="en-US" dirty="0" err="1"/>
              <a:t>bitcoin</a:t>
            </a:r>
            <a:r>
              <a:rPr lang="en-US" dirty="0"/>
              <a:t> is added to the money supply</a:t>
            </a:r>
          </a:p>
          <a:p>
            <a:pPr lvl="1"/>
            <a:r>
              <a:rPr lang="en-US" dirty="0"/>
              <a:t>Mining also serves to secure the </a:t>
            </a:r>
            <a:r>
              <a:rPr lang="en-US" dirty="0" err="1"/>
              <a:t>bitcoin</a:t>
            </a:r>
            <a:r>
              <a:rPr lang="en-US" dirty="0"/>
              <a:t> system against fraudulent transactions or transactions spending the same amount of </a:t>
            </a:r>
            <a:r>
              <a:rPr lang="en-US" dirty="0" err="1"/>
              <a:t>bitcoin</a:t>
            </a:r>
            <a:r>
              <a:rPr lang="en-US" dirty="0"/>
              <a:t> more than once, known as a </a:t>
            </a:r>
            <a:r>
              <a:rPr lang="en-US" b="1" dirty="0"/>
              <a:t>double-spend</a:t>
            </a:r>
          </a:p>
          <a:p>
            <a:endParaRPr lang="en-US" dirty="0"/>
          </a:p>
          <a:p>
            <a:r>
              <a:rPr lang="en-US" b="1" dirty="0"/>
              <a:t>Miners</a:t>
            </a:r>
            <a:r>
              <a:rPr lang="en-US" dirty="0"/>
              <a:t> provide processing power to the </a:t>
            </a:r>
            <a:r>
              <a:rPr lang="en-US" dirty="0" err="1"/>
              <a:t>bitcoin</a:t>
            </a:r>
            <a:r>
              <a:rPr lang="en-US" dirty="0"/>
              <a:t> network in exchange for the opportunity to be </a:t>
            </a:r>
            <a:r>
              <a:rPr lang="en-US" u="sng" dirty="0"/>
              <a:t>rewarded </a:t>
            </a:r>
            <a:r>
              <a:rPr lang="en-US" u="sng" dirty="0" err="1"/>
              <a:t>bitcoin</a:t>
            </a:r>
            <a:endParaRPr lang="en-US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4800" y="4318406"/>
            <a:ext cx="2641600" cy="18385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9B6829-EFF5-904D-8147-701F56B26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60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Miners build a block chain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-76200" y="1828800"/>
            <a:ext cx="3733800" cy="4673600"/>
          </a:xfrm>
        </p:spPr>
        <p:txBody>
          <a:bodyPr>
            <a:normAutofit fontScale="92500"/>
          </a:bodyPr>
          <a:lstStyle/>
          <a:p>
            <a:pPr lvl="1"/>
            <a:r>
              <a:rPr lang="en-US" dirty="0"/>
              <a:t>Instead, </a:t>
            </a:r>
            <a:r>
              <a:rPr lang="en-US" dirty="0" err="1"/>
              <a:t>txs</a:t>
            </a:r>
            <a:r>
              <a:rPr lang="en-US" dirty="0"/>
              <a:t> are placed in a pool of unconfirmed </a:t>
            </a:r>
            <a:r>
              <a:rPr lang="en-US" dirty="0" err="1"/>
              <a:t>txs</a:t>
            </a:r>
            <a:endParaRPr lang="en-US" dirty="0"/>
          </a:p>
          <a:p>
            <a:pPr lvl="1"/>
            <a:r>
              <a:rPr lang="en-US" dirty="0"/>
              <a:t>Miners are responsible for collecting unconfirmed </a:t>
            </a:r>
            <a:r>
              <a:rPr lang="en-US" dirty="0" err="1"/>
              <a:t>txs</a:t>
            </a:r>
            <a:r>
              <a:rPr lang="en-US" dirty="0"/>
              <a:t> into </a:t>
            </a:r>
            <a:r>
              <a:rPr lang="en-US" b="1" dirty="0"/>
              <a:t>blocks</a:t>
            </a:r>
            <a:r>
              <a:rPr lang="en-US" dirty="0"/>
              <a:t> and broadcasting those block to the entire network</a:t>
            </a:r>
          </a:p>
          <a:p>
            <a:pPr lvl="1"/>
            <a:r>
              <a:rPr lang="en-US" dirty="0"/>
              <a:t>Each node in the network run a consensus algorithm to agree on a common block sequence order that results in a </a:t>
            </a:r>
            <a:r>
              <a:rPr lang="en-US" b="1" dirty="0"/>
              <a:t>block chain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981200"/>
            <a:ext cx="4876800" cy="3987800"/>
          </a:xfrm>
          <a:prstGeom prst="rect">
            <a:avLst/>
          </a:prstGeom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198790" y="1191020"/>
            <a:ext cx="8945210" cy="14279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2"/>
                </a:solidFill>
                <a:latin typeface="Tw Cen MT"/>
                <a:ea typeface="+mn-ea"/>
                <a:cs typeface="Tw Cen MT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Txs</a:t>
            </a:r>
            <a:r>
              <a:rPr lang="en-US" dirty="0"/>
              <a:t> submitted by the clients are not immediately accepted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D103ED-2132-C44E-993C-C3DFF38B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86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only block chain in the entire network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unique block chain exists for the entire network that starts from an initial block called </a:t>
            </a:r>
            <a:r>
              <a:rPr lang="en-US" b="1" dirty="0"/>
              <a:t>genesis block</a:t>
            </a:r>
          </a:p>
          <a:p>
            <a:pPr lvl="1"/>
            <a:r>
              <a:rPr lang="en-US" dirty="0"/>
              <a:t>Each block has a reference to the previous block, and this places one block after another in time</a:t>
            </a:r>
          </a:p>
          <a:p>
            <a:pPr lvl="1"/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3263900"/>
            <a:ext cx="6451600" cy="2832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8048" y="3505200"/>
            <a:ext cx="1063752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Genesis block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535B6-3979-B341-B0E5-56802F148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013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3962400" cy="9144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Block chain internals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114800" cy="493776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Each block in the </a:t>
            </a:r>
            <a:r>
              <a:rPr lang="en-US" dirty="0" err="1"/>
              <a:t>bitcoin</a:t>
            </a:r>
            <a:r>
              <a:rPr lang="en-US" dirty="0"/>
              <a:t> block chain contains a summary of all the transactions in the block, using a </a:t>
            </a:r>
            <a:r>
              <a:rPr lang="en-US" dirty="0" err="1"/>
              <a:t>Merkle</a:t>
            </a:r>
            <a:r>
              <a:rPr lang="en-US" dirty="0"/>
              <a:t> Tree</a:t>
            </a:r>
          </a:p>
          <a:p>
            <a:endParaRPr lang="en-US" dirty="0"/>
          </a:p>
          <a:p>
            <a:r>
              <a:rPr lang="en-US" dirty="0"/>
              <a:t>Difficulty measures the work that was taken to create the block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97992" y="18237"/>
            <a:ext cx="4493608" cy="93274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47A0B-C320-8849-BCE2-BB7ABE7B1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15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through proof-of-work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533400" y="1143000"/>
            <a:ext cx="8229600" cy="2362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Generate a block entails solving a </a:t>
            </a:r>
            <a:r>
              <a:rPr lang="en-US" b="1" dirty="0"/>
              <a:t>difficult math problem</a:t>
            </a:r>
            <a:r>
              <a:rPr lang="en-US" dirty="0"/>
              <a:t> based on cryptographic hash algorithm</a:t>
            </a:r>
            <a:endParaRPr lang="en-US" b="1" dirty="0"/>
          </a:p>
          <a:p>
            <a:pPr lvl="1"/>
            <a:r>
              <a:rPr lang="en-US" dirty="0"/>
              <a:t>Miners compete to solve the problem, and get a </a:t>
            </a:r>
            <a:r>
              <a:rPr lang="en-US" b="1" dirty="0"/>
              <a:t>reward</a:t>
            </a:r>
            <a:r>
              <a:rPr lang="en-US" dirty="0"/>
              <a:t> if they manage to solve it first</a:t>
            </a:r>
          </a:p>
          <a:p>
            <a:pPr lvl="1"/>
            <a:r>
              <a:rPr lang="en-US" dirty="0"/>
              <a:t>The solution to the problem (</a:t>
            </a:r>
            <a:r>
              <a:rPr lang="en-US" b="1" dirty="0"/>
              <a:t>Proof-of-Work</a:t>
            </a:r>
            <a:r>
              <a:rPr lang="en-US" dirty="0"/>
              <a:t>) is included in the block and acts as a proof that the miner solved the problem</a:t>
            </a:r>
          </a:p>
          <a:p>
            <a:pPr lvl="1"/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552" y="4304114"/>
            <a:ext cx="4675048" cy="2052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550" y="3657600"/>
            <a:ext cx="609600" cy="60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00400" y="3886200"/>
            <a:ext cx="100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Miner 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657600"/>
            <a:ext cx="609600" cy="609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67450" y="3886200"/>
            <a:ext cx="100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Miner 2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791" y="3657600"/>
            <a:ext cx="609600" cy="609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11641" y="3886200"/>
            <a:ext cx="100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Miner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2351" y="3697069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Reward goes to: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4D1A1-AE94-C949-A296-4CE149A76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47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generation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610600" cy="5137150"/>
          </a:xfrm>
        </p:spPr>
        <p:txBody>
          <a:bodyPr>
            <a:normAutofit/>
          </a:bodyPr>
          <a:lstStyle/>
          <a:p>
            <a:r>
              <a:rPr lang="en-US" sz="2400" b="1" dirty="0"/>
              <a:t>Proof of work</a:t>
            </a:r>
            <a:r>
              <a:rPr lang="en-US" sz="2400" dirty="0"/>
              <a:t>: Find nonce and compute hash until you have 32 leading zero-bits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4"/>
            <a:endParaRPr lang="en-US" sz="1200" dirty="0"/>
          </a:p>
          <a:p>
            <a:r>
              <a:rPr lang="en-US" sz="2400" dirty="0"/>
              <a:t>If solution found, broadcast it to the entire network</a:t>
            </a:r>
          </a:p>
          <a:p>
            <a:r>
              <a:rPr lang="en-US" sz="2400" dirty="0"/>
              <a:t>The longest </a:t>
            </a:r>
            <a:r>
              <a:rPr lang="en-US" sz="2400" dirty="0" err="1"/>
              <a:t>blockchain</a:t>
            </a:r>
            <a:r>
              <a:rPr lang="en-US" sz="2400" dirty="0"/>
              <a:t> is considered the “correct” one</a:t>
            </a:r>
          </a:p>
          <a:p>
            <a:r>
              <a:rPr lang="en-US" sz="2400" dirty="0"/>
              <a:t>Double spending is prevented because only one </a:t>
            </a:r>
            <a:r>
              <a:rPr lang="en-US" sz="2400" dirty="0" err="1"/>
              <a:t>blockchain</a:t>
            </a:r>
            <a:r>
              <a:rPr lang="en-US" sz="2400" dirty="0"/>
              <a:t> valid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1" y="2157672"/>
            <a:ext cx="4343399" cy="12490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3490058"/>
            <a:ext cx="4572000" cy="1308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56255" y="2057400"/>
            <a:ext cx="653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KO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7547" y="3406754"/>
            <a:ext cx="758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</a:rPr>
              <a:t>OK!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F5FF9-6067-284F-B53A-D7347714E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064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Fraud prevention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4"/>
            <a:endParaRPr lang="en-US" dirty="0"/>
          </a:p>
          <a:p>
            <a:r>
              <a:rPr lang="en-US" dirty="0"/>
              <a:t>Users can trust the block chain that was most difficult to produce</a:t>
            </a:r>
          </a:p>
          <a:p>
            <a:pPr lvl="1"/>
            <a:r>
              <a:rPr lang="en-US" dirty="0"/>
              <a:t>Longest chain wins</a:t>
            </a:r>
          </a:p>
          <a:p>
            <a:endParaRPr lang="en-US" dirty="0"/>
          </a:p>
          <a:p>
            <a:r>
              <a:rPr lang="en-US" dirty="0"/>
              <a:t>If there was a "fake" block chain competing with the real ones the fraudster would have to do as much work as the rest of the network to make their block chain look as trustworthy</a:t>
            </a:r>
          </a:p>
          <a:p>
            <a:pPr lvl="1"/>
            <a:r>
              <a:rPr lang="en-US" dirty="0"/>
              <a:t>Intense work that goes into finding blocks through hashing secures the network against fraud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F750E9-ABC0-3749-92F4-9AFE234AF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526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 generation algorithm finely calibrated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76200" y="1371600"/>
            <a:ext cx="5029200" cy="4937760"/>
          </a:xfrm>
        </p:spPr>
        <p:txBody>
          <a:bodyPr/>
          <a:lstStyle/>
          <a:p>
            <a:r>
              <a:rPr lang="en-US" dirty="0"/>
              <a:t>Block generation rate of the network: 1 block / 10 min</a:t>
            </a:r>
          </a:p>
          <a:p>
            <a:pPr lvl="1"/>
            <a:r>
              <a:rPr lang="en-US" dirty="0"/>
              <a:t>The math problem requires brute force trials over large hash space</a:t>
            </a:r>
          </a:p>
          <a:p>
            <a:pPr lvl="1"/>
            <a:r>
              <a:rPr lang="en-US" dirty="0"/>
              <a:t>With every computer in </a:t>
            </a:r>
            <a:r>
              <a:rPr lang="en-US" b="1" dirty="0"/>
              <a:t>the entire </a:t>
            </a:r>
            <a:r>
              <a:rPr lang="en-US" b="1" dirty="0" err="1"/>
              <a:t>Bitcoin</a:t>
            </a:r>
            <a:r>
              <a:rPr lang="en-US" b="1" dirty="0"/>
              <a:t> network</a:t>
            </a:r>
            <a:r>
              <a:rPr lang="en-US" dirty="0"/>
              <a:t> all guessing numbers, it takes ~10 min on average for a miner to find a solution</a:t>
            </a:r>
          </a:p>
          <a:p>
            <a:pPr lvl="1"/>
            <a:r>
              <a:rPr lang="en-US" dirty="0"/>
              <a:t>The first miner to solve the math problem broadcasts their block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3000" y="1638300"/>
            <a:ext cx="4165600" cy="37719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7086600" y="5334000"/>
            <a:ext cx="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29400" y="5715000"/>
            <a:ext cx="92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3"/>
                </a:solidFill>
              </a:rPr>
              <a:t>10 min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500B7-C5B7-7144-A8A1-771801A56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8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Bitcoin</a:t>
            </a:r>
            <a:r>
              <a:rPr lang="en-US" dirty="0"/>
              <a:t> economics and currency creation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953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Each block, generated on average every 10 minutes, contains entirely new </a:t>
            </a:r>
            <a:r>
              <a:rPr lang="en-US" dirty="0" err="1"/>
              <a:t>bitcoins</a:t>
            </a:r>
            <a:r>
              <a:rPr lang="en-US" dirty="0"/>
              <a:t>, created from nothing</a:t>
            </a:r>
          </a:p>
          <a:p>
            <a:pPr lvl="1"/>
            <a:r>
              <a:rPr lang="en-US" dirty="0"/>
              <a:t>Initial issuance reward was 50 </a:t>
            </a:r>
            <a:r>
              <a:rPr lang="en-US" dirty="0" err="1"/>
              <a:t>bitcoin</a:t>
            </a:r>
            <a:r>
              <a:rPr lang="en-US" dirty="0"/>
              <a:t> / block, and drops ½ every 4 years</a:t>
            </a:r>
          </a:p>
          <a:p>
            <a:pPr lvl="1"/>
            <a:r>
              <a:rPr lang="en-US" dirty="0"/>
              <a:t>Generation rate decreases until 21M </a:t>
            </a:r>
            <a:r>
              <a:rPr lang="en-US" dirty="0" err="1"/>
              <a:t>bitcoins</a:t>
            </a:r>
            <a:r>
              <a:rPr lang="en-US" dirty="0"/>
              <a:t> are generated (by 2140)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0200" y="2514600"/>
            <a:ext cx="6096000" cy="404862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D11383-3FB1-3244-BD76-F6E41F441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030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620000" cy="914400"/>
          </a:xfrm>
        </p:spPr>
        <p:txBody>
          <a:bodyPr>
            <a:normAutofit/>
          </a:bodyPr>
          <a:lstStyle/>
          <a:p>
            <a:r>
              <a:rPr lang="en-US" dirty="0"/>
              <a:t>Bitcoin no </a:t>
            </a:r>
            <a:r>
              <a:rPr lang="en-US" dirty="0" err="1"/>
              <a:t>mercado</a:t>
            </a:r>
            <a:r>
              <a:rPr lang="en-US" dirty="0"/>
              <a:t> negro das botnets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04800" y="1295400"/>
            <a:ext cx="3962400" cy="4937760"/>
          </a:xfrm>
        </p:spPr>
        <p:txBody>
          <a:bodyPr>
            <a:normAutofit/>
          </a:bodyPr>
          <a:lstStyle/>
          <a:p>
            <a:r>
              <a:rPr lang="en-US" dirty="0"/>
              <a:t>There’s a global market around botnets</a:t>
            </a:r>
          </a:p>
          <a:p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Who pays: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Internet Advertising companies for downloading adware onto vulnerable PCs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Companies who send spam, viruses and other malware</a:t>
            </a:r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212164"/>
            <a:ext cx="4749161" cy="511243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5DE28-324C-F24E-9651-84B881A7D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048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Bitcoin</a:t>
            </a:r>
            <a:r>
              <a:rPr lang="en-US" dirty="0"/>
              <a:t> equation difficulty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Equation difficulty determines </a:t>
            </a:r>
            <a:r>
              <a:rPr lang="en-US" dirty="0" err="1"/>
              <a:t>bitcoin</a:t>
            </a:r>
            <a:r>
              <a:rPr lang="en-US" dirty="0"/>
              <a:t> generation rate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0"/>
            <a:ext cx="9144000" cy="41968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26C07-41EC-0F4F-A83D-F124C06B9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036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for </a:t>
            </a:r>
            <a:r>
              <a:rPr lang="en-US" dirty="0" err="1"/>
              <a:t>bitcoin</a:t>
            </a:r>
            <a:r>
              <a:rPr lang="en-US" dirty="0"/>
              <a:t> mining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3431822"/>
            <a:ext cx="4419600" cy="24833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53" y="1600200"/>
            <a:ext cx="4560711" cy="2565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60DA4-9BD7-7D45-A6D5-876C5902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051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Bitcoin</a:t>
            </a:r>
            <a:r>
              <a:rPr lang="en-US" dirty="0"/>
              <a:t> forensic investigations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E85403-1AEC-7541-8A96-24E8B289D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831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we interested in Bitcoin?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 err="1"/>
              <a:t>Bitcoin</a:t>
            </a:r>
            <a:r>
              <a:rPr lang="en-US" dirty="0"/>
              <a:t> is often thought to be an anonymous means of acquiring nefarious goods online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209800"/>
            <a:ext cx="5029200" cy="39374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9F609-D1A8-E64D-B98B-69AFB7E51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252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anonymous?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4"/>
            <a:endParaRPr lang="en-US" dirty="0"/>
          </a:p>
          <a:p>
            <a:r>
              <a:rPr lang="en-US" dirty="0"/>
              <a:t>Indeed, names are not associated with transactions</a:t>
            </a:r>
          </a:p>
          <a:p>
            <a:endParaRPr lang="en-US" dirty="0"/>
          </a:p>
          <a:p>
            <a:r>
              <a:rPr lang="en-US" dirty="0"/>
              <a:t>But, </a:t>
            </a:r>
            <a:r>
              <a:rPr lang="en-US" b="1" dirty="0"/>
              <a:t>metadata</a:t>
            </a:r>
            <a:r>
              <a:rPr lang="en-US" dirty="0"/>
              <a:t> (data about data) of transactions are recorded and publically accessible to anyone, including Law Enforcement without the need of a subpoena or probable cause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Address of both wallets, amount transferred, and more are recorded for each transaction in this “block chain”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F92FA8-6739-6D4A-95CD-C7686ED95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771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Trail obfuscation techniques in </a:t>
            </a:r>
            <a:r>
              <a:rPr lang="en-US" dirty="0" err="1"/>
              <a:t>Bitcoin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 err="1"/>
              <a:t>Bitcoin</a:t>
            </a:r>
            <a:r>
              <a:rPr lang="en-US" dirty="0"/>
              <a:t> address are not mapped to the real user identity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Bitcoin</a:t>
            </a:r>
            <a:r>
              <a:rPr lang="en-US" dirty="0"/>
              <a:t> transactions don’t contain personal information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IP address of client not included in new transactions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User can generate as many </a:t>
            </a:r>
            <a:r>
              <a:rPr lang="en-US" dirty="0" err="1"/>
              <a:t>Bitcoin</a:t>
            </a:r>
            <a:r>
              <a:rPr lang="en-US" dirty="0"/>
              <a:t> addresses as needed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83289-84D9-C945-A21E-09F69938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564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305800" cy="914400"/>
          </a:xfrm>
        </p:spPr>
        <p:txBody>
          <a:bodyPr>
            <a:normAutofit/>
          </a:bodyPr>
          <a:lstStyle/>
          <a:p>
            <a:r>
              <a:rPr lang="en-US" dirty="0"/>
              <a:t>Weaknesses of </a:t>
            </a:r>
            <a:r>
              <a:rPr lang="en-US" dirty="0" err="1"/>
              <a:t>Bitcoin</a:t>
            </a:r>
            <a:r>
              <a:rPr lang="en-US" dirty="0"/>
              <a:t> trail obfuscation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3"/>
            <a:endParaRPr lang="en-US" sz="1600" dirty="0"/>
          </a:p>
          <a:p>
            <a:r>
              <a:rPr lang="en-US" sz="2400" dirty="0"/>
              <a:t>Authentication mechanism in </a:t>
            </a:r>
            <a:r>
              <a:rPr lang="en-US" sz="2400" dirty="0" err="1"/>
              <a:t>Bitcoin</a:t>
            </a:r>
            <a:r>
              <a:rPr lang="en-US" sz="2400" dirty="0"/>
              <a:t> service providers may link user IPs to </a:t>
            </a:r>
            <a:r>
              <a:rPr lang="en-US" sz="2400" dirty="0" err="1"/>
              <a:t>Bitcoin</a:t>
            </a:r>
            <a:r>
              <a:rPr lang="en-US" sz="2400" dirty="0"/>
              <a:t> addresses</a:t>
            </a:r>
          </a:p>
          <a:p>
            <a:endParaRPr lang="en-US" sz="2400" dirty="0"/>
          </a:p>
          <a:p>
            <a:r>
              <a:rPr lang="en-US" sz="2400" dirty="0"/>
              <a:t>The chain of transactions is transparent and traceable</a:t>
            </a:r>
          </a:p>
          <a:p>
            <a:pPr marL="1337310" lvl="3" indent="-514350"/>
            <a:endParaRPr lang="en-US" dirty="0"/>
          </a:p>
          <a:p>
            <a:r>
              <a:rPr lang="en-US" sz="2400" dirty="0" err="1"/>
              <a:t>Bitcoin</a:t>
            </a:r>
            <a:r>
              <a:rPr lang="en-US" sz="2400" dirty="0"/>
              <a:t> address exposed on the Internet reveal all transactions related to its owner</a:t>
            </a:r>
          </a:p>
          <a:p>
            <a:pPr marL="1337310" lvl="3" indent="-514350"/>
            <a:endParaRPr lang="en-US" dirty="0"/>
          </a:p>
          <a:p>
            <a:r>
              <a:rPr lang="en-US" sz="2400" dirty="0"/>
              <a:t>Gathering some or all inputs when sending </a:t>
            </a:r>
            <a:r>
              <a:rPr lang="en-US" sz="2400" dirty="0" err="1"/>
              <a:t>Bitcoins</a:t>
            </a:r>
            <a:r>
              <a:rPr lang="en-US" sz="2400" dirty="0"/>
              <a:t> to others may expose other addresses of the sender</a:t>
            </a:r>
          </a:p>
          <a:p>
            <a:pPr marL="1611630" lvl="4" indent="-514350"/>
            <a:endParaRPr lang="en-US" sz="1400" dirty="0"/>
          </a:p>
          <a:p>
            <a:pPr marL="1062990" lvl="2" indent="-514350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92EF71-F027-564D-A69F-BBBBC8DBF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540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Unlinking </a:t>
            </a:r>
            <a:r>
              <a:rPr lang="en-US" dirty="0" err="1"/>
              <a:t>Bitcoin</a:t>
            </a:r>
            <a:r>
              <a:rPr lang="en-US" dirty="0"/>
              <a:t> addresses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Example: each donation </a:t>
            </a:r>
            <a:r>
              <a:rPr lang="en-US" dirty="0" err="1"/>
              <a:t>WikiLeaks</a:t>
            </a:r>
            <a:r>
              <a:rPr lang="en-US" dirty="0"/>
              <a:t> receive goes to a new public key</a:t>
            </a:r>
          </a:p>
          <a:p>
            <a:pPr lvl="1"/>
            <a:r>
              <a:rPr lang="en-US" dirty="0"/>
              <a:t>Takes advantage of the ability to create new pseudonyms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699387"/>
            <a:ext cx="8763000" cy="24139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95600"/>
            <a:ext cx="2362200" cy="77934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D4A3F-AFDE-BE4D-8894-CD1E5F45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1378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8001000" cy="914400"/>
          </a:xfrm>
        </p:spPr>
        <p:txBody>
          <a:bodyPr>
            <a:normAutofit/>
          </a:bodyPr>
          <a:lstStyle/>
          <a:p>
            <a:r>
              <a:rPr lang="en-US" dirty="0"/>
              <a:t>Transactions are linked together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2136648" cy="49377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 is possible to determine how money flows by looking at the signatures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143000"/>
            <a:ext cx="6604000" cy="5181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BDA5D-BE5A-DC49-A9B0-ACDBD433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205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Shared-spending heuristic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>
            <a:normAutofit fontScale="85000" lnSpcReduction="10000"/>
          </a:bodyPr>
          <a:lstStyle/>
          <a:p>
            <a:pPr lvl="5"/>
            <a:endParaRPr lang="en-US" sz="1200" b="1" dirty="0"/>
          </a:p>
          <a:p>
            <a:r>
              <a:rPr lang="en-US" sz="2400" b="1" dirty="0"/>
              <a:t>Shared spending </a:t>
            </a:r>
            <a:r>
              <a:rPr lang="en-US" sz="2400" dirty="0"/>
              <a:t>is evidence of joint control​of the different input addresses</a:t>
            </a:r>
          </a:p>
          <a:p>
            <a:pPr lvl="1"/>
            <a:r>
              <a:rPr lang="en-US" sz="2000" dirty="0"/>
              <a:t>Two inputs to the transaction are most likely under the control of the same user</a:t>
            </a:r>
          </a:p>
          <a:p>
            <a:pPr lvl="1"/>
            <a:r>
              <a:rPr lang="en-US" sz="2000" dirty="0"/>
              <a:t>This process can be repeated and transitively ​link an entire cluster of transactions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667000"/>
            <a:ext cx="5486400" cy="3657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81800" y="3048000"/>
            <a:ext cx="1825752" cy="304698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To pay for the teapot,  Alice has to create a single transaction having inputs that are at two different address. In doing so, Alice reveals that these two addresses are controlled by a single entity.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37EDD9-D32C-8C40-95C0-BC4E645E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8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27AED-6092-6D41-9D3D-EA62411F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Bitcoin no </a:t>
            </a:r>
            <a:r>
              <a:rPr lang="en-US" dirty="0" err="1"/>
              <a:t>pagamento</a:t>
            </a:r>
            <a:r>
              <a:rPr lang="en-US" dirty="0"/>
              <a:t> de ransomware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E795ED-85F6-9A4F-AD53-D5C4664C3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E47251-9560-B24F-8498-2B0E31321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FF8B99-46FB-D041-97CF-58E6D6BE2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19200"/>
            <a:ext cx="6629400" cy="496258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323F00-3261-B64E-826E-871F7B48D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11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Fresh-change-address heuristic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828800"/>
          </a:xfrm>
        </p:spPr>
        <p:txBody>
          <a:bodyPr>
            <a:normAutofit/>
          </a:bodyPr>
          <a:lstStyle/>
          <a:p>
            <a:r>
              <a:rPr lang="en-US" sz="2400" dirty="0"/>
              <a:t>Wallet software typically generate a </a:t>
            </a:r>
            <a:r>
              <a:rPr lang="en-US" sz="2400" b="1" dirty="0"/>
              <a:t>fresh address </a:t>
            </a:r>
            <a:r>
              <a:rPr lang="en-US" sz="2400" dirty="0"/>
              <a:t>whenever a change address is required</a:t>
            </a:r>
          </a:p>
          <a:p>
            <a:pPr lvl="1"/>
            <a:r>
              <a:rPr lang="en-US" sz="2000" dirty="0"/>
              <a:t>Change addresses generally have never before appeared</a:t>
            </a:r>
          </a:p>
          <a:p>
            <a:pPr lvl="1"/>
            <a:r>
              <a:rPr lang="en-US" sz="2000" dirty="0"/>
              <a:t>Non-change outputs may have appeared previously in the block chain</a:t>
            </a:r>
          </a:p>
          <a:p>
            <a:pPr lvl="1"/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934343"/>
            <a:ext cx="5067300" cy="33140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81800" y="3863876"/>
            <a:ext cx="1825752" cy="23083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To pay for the teapot, Alice has to create a transaction with one output</a:t>
            </a:r>
          </a:p>
          <a:p>
            <a:r>
              <a:rPr lang="en-US" sz="1600" dirty="0"/>
              <a:t>that goes to the merchant and another output that sends change back to herself.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8BF3B-5608-4D4E-8BB6-3067526D2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1190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of addresses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135900"/>
          </a:xfrm>
        </p:spPr>
        <p:txBody>
          <a:bodyPr>
            <a:normAutofit/>
          </a:bodyPr>
          <a:lstStyle/>
          <a:p>
            <a:r>
              <a:rPr lang="en-US" sz="2000" dirty="0"/>
              <a:t>In 2013, researchers combined the shared-spending heuristic and the fresh-change-address heuristic to cluster </a:t>
            </a:r>
            <a:r>
              <a:rPr lang="en-US" sz="2000" dirty="0" err="1"/>
              <a:t>Bitcoin</a:t>
            </a:r>
            <a:r>
              <a:rPr lang="en-US" sz="2000" dirty="0"/>
              <a:t> addresses</a:t>
            </a:r>
          </a:p>
          <a:p>
            <a:pPr lvl="1"/>
            <a:r>
              <a:rPr lang="en-US" sz="1800" dirty="0"/>
              <a:t>Note, however, that these heuristics are error prone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2355100"/>
            <a:ext cx="5168900" cy="38933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781800" y="4033897"/>
            <a:ext cx="1825752" cy="206210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The sizes of these circles represent the quantity of money flowing into those clusters, and each edge represents a transaction.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4FC52-9927-E743-A603-8C8968469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1533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Attaching real-world identities to clusters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Tagging by transacting</a:t>
            </a:r>
            <a:r>
              <a:rPr lang="en-US" sz="2000" dirty="0"/>
              <a:t>: to reliably infer addresses, transact with that service provider, e.g., depositing </a:t>
            </a:r>
            <a:r>
              <a:rPr lang="en-US" sz="2000" dirty="0" err="1"/>
              <a:t>bitcoins</a:t>
            </a:r>
            <a:r>
              <a:rPr lang="en-US" sz="2000" dirty="0"/>
              <a:t>, purchasing an item</a:t>
            </a:r>
          </a:p>
          <a:p>
            <a:pPr lvl="1"/>
            <a:r>
              <a:rPr lang="en-US" sz="1800" dirty="0"/>
              <a:t>The service provider’s address will be known and the </a:t>
            </a:r>
            <a:r>
              <a:rPr lang="en-US" sz="1800" dirty="0" err="1"/>
              <a:t>tx</a:t>
            </a:r>
            <a:r>
              <a:rPr lang="en-US" sz="1800" dirty="0"/>
              <a:t> end up in the block chain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62200"/>
            <a:ext cx="5049623" cy="38862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781800" y="4033897"/>
            <a:ext cx="1825752" cy="18158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By transacting with various </a:t>
            </a:r>
            <a:r>
              <a:rPr lang="en-US" sz="1600" dirty="0" err="1"/>
              <a:t>Bitcoin</a:t>
            </a:r>
            <a:r>
              <a:rPr lang="en-US" sz="1600" dirty="0"/>
              <a:t> service providers, researchers were able to attach real world identities to their clusters.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2EC46C-9522-BA46-B099-C9E349139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061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connect little clusters corresponding to individuals to their real-life identities?</a:t>
            </a:r>
          </a:p>
          <a:p>
            <a:endParaRPr lang="en-US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Direct transacting</a:t>
            </a:r>
          </a:p>
          <a:p>
            <a:pPr lvl="2"/>
            <a:r>
              <a:rPr lang="en-US" dirty="0"/>
              <a:t>Reveals at least at least one address belonging to an individual</a:t>
            </a:r>
          </a:p>
          <a:p>
            <a:pPr lvl="2"/>
            <a:endParaRPr lang="en-US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Carelessness</a:t>
            </a:r>
          </a:p>
          <a:p>
            <a:pPr lvl="2"/>
            <a:r>
              <a:rPr lang="en-US" dirty="0"/>
              <a:t>People often post their </a:t>
            </a:r>
            <a:r>
              <a:rPr lang="en-US" dirty="0" err="1"/>
              <a:t>Bitcoin</a:t>
            </a:r>
            <a:r>
              <a:rPr lang="en-US" dirty="0"/>
              <a:t> addresses in public forums</a:t>
            </a:r>
          </a:p>
          <a:p>
            <a:pPr lvl="2"/>
            <a:endParaRPr lang="en-US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Evolution of </a:t>
            </a:r>
            <a:r>
              <a:rPr lang="en-US" dirty="0" err="1"/>
              <a:t>deanonymization</a:t>
            </a:r>
            <a:r>
              <a:rPr lang="en-US" dirty="0"/>
              <a:t> algorithms</a:t>
            </a:r>
          </a:p>
          <a:p>
            <a:pPr lvl="2"/>
            <a:r>
              <a:rPr lang="en-US" dirty="0"/>
              <a:t>Usually improve over time when the data is publicly available</a:t>
            </a:r>
          </a:p>
          <a:p>
            <a:pPr lvl="2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F6175-0CBC-6C49-93D0-76653A9BD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827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the transaction graph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deanonymization</a:t>
            </a:r>
            <a:r>
              <a:rPr lang="en-US" dirty="0"/>
              <a:t> techniques examined so far are all based on analyzing the graphs of transactions in the block chain: </a:t>
            </a:r>
            <a:r>
              <a:rPr lang="en-US" b="1" dirty="0"/>
              <a:t>transaction graph analysis</a:t>
            </a:r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69" y="3276600"/>
            <a:ext cx="5184321" cy="2286000"/>
          </a:xfrm>
          <a:prstGeom prst="rect">
            <a:avLst/>
          </a:prstGeom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6019800" y="3048000"/>
            <a:ext cx="3048000" cy="2971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2"/>
                </a:solidFill>
                <a:latin typeface="Tw Cen MT"/>
                <a:ea typeface="+mn-ea"/>
                <a:cs typeface="Tw Cen MT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en-US" sz="2400" dirty="0"/>
              <a:t>Helps to link different </a:t>
            </a:r>
            <a:r>
              <a:rPr lang="en-US" sz="2400" dirty="0" err="1"/>
              <a:t>bitcoin</a:t>
            </a:r>
            <a:r>
              <a:rPr lang="en-US" sz="2400" dirty="0"/>
              <a:t> addresses</a:t>
            </a:r>
          </a:p>
          <a:p>
            <a:r>
              <a:rPr lang="en-US" sz="2400" dirty="0"/>
              <a:t>Does not uncover IP addresses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E697D-109B-2B4C-9D69-3F56197C3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8058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Analysis of the </a:t>
            </a:r>
            <a:r>
              <a:rPr lang="en-US" dirty="0" err="1"/>
              <a:t>Bitcoin</a:t>
            </a:r>
            <a:r>
              <a:rPr lang="en-US" dirty="0"/>
              <a:t> protocol and network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828800"/>
          </a:xfrm>
        </p:spPr>
        <p:txBody>
          <a:bodyPr>
            <a:normAutofit/>
          </a:bodyPr>
          <a:lstStyle/>
          <a:p>
            <a:r>
              <a:rPr lang="en-US" sz="2000" dirty="0"/>
              <a:t>To post a transaction to the block chain, one typically broadcasts it to </a:t>
            </a:r>
            <a:r>
              <a:rPr lang="en-US" sz="2000" dirty="0" err="1"/>
              <a:t>Bitcoin’s</a:t>
            </a:r>
            <a:r>
              <a:rPr lang="en-US" sz="2000" dirty="0"/>
              <a:t> peer-to-peer network</a:t>
            </a:r>
          </a:p>
          <a:p>
            <a:pPr lvl="1"/>
            <a:r>
              <a:rPr lang="en-US" sz="1800" dirty="0"/>
              <a:t>Connects to many nodes at once and broadcasts the transaction</a:t>
            </a:r>
          </a:p>
          <a:p>
            <a:pPr lvl="1"/>
            <a:r>
              <a:rPr lang="en-US" sz="1800" dirty="0"/>
              <a:t>If sufficiently many nodes on the network collude with each other, they could figure out the first node to broadcast any transaction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10" y="3048000"/>
            <a:ext cx="3856475" cy="3238500"/>
          </a:xfrm>
          <a:prstGeom prst="rect">
            <a:avLst/>
          </a:prstGeom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5105400" y="3124200"/>
            <a:ext cx="3733800" cy="2971800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2"/>
                </a:solidFill>
                <a:latin typeface="Tw Cen MT"/>
                <a:ea typeface="+mn-ea"/>
                <a:cs typeface="Tw Cen MT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/>
              <a:t>Bitcoin</a:t>
            </a:r>
            <a:r>
              <a:rPr lang="en-US" sz="2000" b="1" dirty="0"/>
              <a:t> protocol sniffer</a:t>
            </a:r>
          </a:p>
          <a:p>
            <a:pPr lvl="1"/>
            <a:r>
              <a:rPr lang="en-US" sz="1600" dirty="0"/>
              <a:t>Since </a:t>
            </a:r>
            <a:r>
              <a:rPr lang="en-US" sz="1600" dirty="0" err="1"/>
              <a:t>Bitcoin</a:t>
            </a:r>
            <a:r>
              <a:rPr lang="en-US" sz="1600" dirty="0"/>
              <a:t> protocol data is not encrypted, we could obtain the relationship between </a:t>
            </a:r>
            <a:r>
              <a:rPr lang="en-US" sz="1600" dirty="0" err="1"/>
              <a:t>Bitcoin</a:t>
            </a:r>
            <a:r>
              <a:rPr lang="en-US" sz="1600" dirty="0"/>
              <a:t> address – IP address, and get the real identity with the help of the telecom operator's IP records</a:t>
            </a:r>
          </a:p>
          <a:p>
            <a:endParaRPr lang="en-US" sz="2000" dirty="0"/>
          </a:p>
          <a:p>
            <a:r>
              <a:rPr lang="en-US" sz="2000" b="1" dirty="0"/>
              <a:t>Sybil attack</a:t>
            </a:r>
          </a:p>
          <a:p>
            <a:pPr lvl="1"/>
            <a:r>
              <a:rPr lang="en-US" sz="1600" dirty="0"/>
              <a:t>An investigator can attempt to fill the network with nodes controlled by him; users would then be likely to connect only to attacker nodes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DAD16-F285-204D-B129-6C324C10C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425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Bitcoin</a:t>
            </a:r>
            <a:r>
              <a:rPr lang="en-US" dirty="0"/>
              <a:t> + Tor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85444"/>
          </a:xfrm>
        </p:spPr>
        <p:txBody>
          <a:bodyPr>
            <a:normAutofit/>
          </a:bodyPr>
          <a:lstStyle/>
          <a:p>
            <a:r>
              <a:rPr lang="en-US" dirty="0"/>
              <a:t>If you access </a:t>
            </a:r>
            <a:r>
              <a:rPr lang="en-US" dirty="0" err="1"/>
              <a:t>Bitcoin</a:t>
            </a:r>
            <a:r>
              <a:rPr lang="en-US" dirty="0"/>
              <a:t> through a TOR network that hides your IP address, you can use </a:t>
            </a:r>
            <a:r>
              <a:rPr lang="en-US" dirty="0" err="1"/>
              <a:t>Bitcoin</a:t>
            </a:r>
            <a:r>
              <a:rPr lang="en-US" dirty="0"/>
              <a:t> without ever revealing anything more than your public key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048000"/>
            <a:ext cx="6019800" cy="279733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B9D07-2759-7D41-AD38-334E7BA4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1860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Bitcoin</a:t>
            </a:r>
            <a:r>
              <a:rPr lang="en-US" dirty="0"/>
              <a:t> trail obfuscation countermeasures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382000" cy="49377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Analysis of the transaction graph</a:t>
            </a:r>
          </a:p>
          <a:p>
            <a:pPr lvl="1"/>
            <a:r>
              <a:rPr lang="en-US" dirty="0"/>
              <a:t>Obtain transactions from public </a:t>
            </a:r>
            <a:r>
              <a:rPr lang="en-US" dirty="0" err="1"/>
              <a:t>blockchain</a:t>
            </a:r>
            <a:r>
              <a:rPr lang="en-US" dirty="0"/>
              <a:t> data, to classify </a:t>
            </a:r>
            <a:r>
              <a:rPr lang="en-US" dirty="0" err="1"/>
              <a:t>Bitcoin</a:t>
            </a:r>
            <a:r>
              <a:rPr lang="en-US" dirty="0"/>
              <a:t> addresses based on the weakness of </a:t>
            </a:r>
            <a:r>
              <a:rPr lang="en-US" dirty="0" err="1"/>
              <a:t>Bitcoin</a:t>
            </a:r>
            <a:r>
              <a:rPr lang="en-US" dirty="0"/>
              <a:t> anonymity, and to relate </a:t>
            </a:r>
            <a:r>
              <a:rPr lang="en-US" dirty="0" err="1"/>
              <a:t>Bitcoin</a:t>
            </a:r>
            <a:r>
              <a:rPr lang="en-US" dirty="0"/>
              <a:t> addresses to single identities</a:t>
            </a:r>
          </a:p>
          <a:p>
            <a:pPr lvl="1"/>
            <a:endParaRPr lang="en-US" dirty="0"/>
          </a:p>
          <a:p>
            <a:r>
              <a:rPr lang="en-US" b="1" dirty="0"/>
              <a:t>Analysis of the </a:t>
            </a:r>
            <a:r>
              <a:rPr lang="en-US" b="1" dirty="0" err="1"/>
              <a:t>Bitcoin</a:t>
            </a:r>
            <a:r>
              <a:rPr lang="en-US" b="1" dirty="0"/>
              <a:t> protocol and network</a:t>
            </a:r>
          </a:p>
          <a:p>
            <a:pPr lvl="1"/>
            <a:r>
              <a:rPr lang="en-US" dirty="0"/>
              <a:t>Makes use of the spreading characteristics of </a:t>
            </a:r>
            <a:r>
              <a:rPr lang="en-US" dirty="0" err="1"/>
              <a:t>Bitcoin</a:t>
            </a:r>
            <a:r>
              <a:rPr lang="en-US" dirty="0"/>
              <a:t> transactions to deduce the source IP address of a new transaction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C926B-BC21-FD4E-8425-A4BD00C9F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2428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Conclusões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pPr lvl="3"/>
            <a:endParaRPr lang="en-US" dirty="0"/>
          </a:p>
          <a:p>
            <a:r>
              <a:rPr lang="en-US" dirty="0"/>
              <a:t>An essential process involved in cybercrime involves how to perform payments online without leaving a trail</a:t>
            </a:r>
          </a:p>
          <a:p>
            <a:endParaRPr lang="en-US" dirty="0"/>
          </a:p>
          <a:p>
            <a:r>
              <a:rPr lang="en-US" dirty="0" err="1"/>
              <a:t>Bitcoin</a:t>
            </a:r>
            <a:r>
              <a:rPr lang="en-US" dirty="0"/>
              <a:t> is a groundbreaking virtual currency system that allows for online transactions to be performed securely in a fully decentralized fashion</a:t>
            </a:r>
          </a:p>
          <a:p>
            <a:endParaRPr lang="en-US" dirty="0"/>
          </a:p>
          <a:p>
            <a:r>
              <a:rPr lang="en-US" dirty="0"/>
              <a:t>The anonymity guarantees offered by </a:t>
            </a:r>
            <a:r>
              <a:rPr lang="en-US" dirty="0" err="1"/>
              <a:t>Bitcoin</a:t>
            </a:r>
            <a:r>
              <a:rPr lang="en-US" dirty="0"/>
              <a:t> are quite high, although researchers have been looking at ways to trace users’ identities based on </a:t>
            </a:r>
            <a:r>
              <a:rPr lang="en-US" dirty="0" err="1"/>
              <a:t>Bitcoin’s</a:t>
            </a:r>
            <a:r>
              <a:rPr lang="en-US" dirty="0"/>
              <a:t> public ledger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4BE54-1B57-E644-90BC-C0883F89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285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572C-6A59-2E44-9863-0B65CE28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Ramsomware</a:t>
            </a:r>
            <a:r>
              <a:rPr lang="en-US" dirty="0"/>
              <a:t>: um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problema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1DCA7-1FDE-484F-B3E8-ED093321A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6C14D-A1D7-C14B-8CDE-C20F20A73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AA9FE-D76B-8340-9568-29A78735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7FEBD4-DE21-7141-8F45-EEF4E9E67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371600"/>
            <a:ext cx="6511643" cy="11003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7B5A43-111E-2F43-ADAB-E393C55C0D45}"/>
              </a:ext>
            </a:extLst>
          </p:cNvPr>
          <p:cNvSpPr/>
          <p:nvPr/>
        </p:nvSpPr>
        <p:spPr>
          <a:xfrm>
            <a:off x="304800" y="2514600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https://www.ccn.com/news/ransomware-thugs-indiana-county-130000-bitcoin/2019/07/13/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4CD4C4-B36F-6D4C-BEA6-A89E33E265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892"/>
          <a:stretch/>
        </p:blipFill>
        <p:spPr>
          <a:xfrm>
            <a:off x="47020" y="3026779"/>
            <a:ext cx="6845623" cy="15452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A021C-FA20-1A43-BC1B-96CEBE800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3198" y="3885461"/>
            <a:ext cx="5490802" cy="25153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339357-707D-E444-9138-2FE222C689FB}"/>
              </a:ext>
            </a:extLst>
          </p:cNvPr>
          <p:cNvSpPr/>
          <p:nvPr/>
        </p:nvSpPr>
        <p:spPr>
          <a:xfrm>
            <a:off x="0" y="5015183"/>
            <a:ext cx="36531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7"/>
              </a:rPr>
              <a:t>https://www.newsbtc.com/2019/07/12/trump-blasts-bitcoin-for-illicit-use-as-ny-college-is-hit-with-2m-ransomware/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89786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7F87A-F102-7443-B9A4-FF047093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Bitcoins </a:t>
            </a:r>
            <a:r>
              <a:rPr lang="en-US" dirty="0" err="1"/>
              <a:t>usadas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cibercriminosos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9CD959-0ECB-EF41-988A-7CAFBE53C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5F0CCA-6DE9-8146-A99A-E3CFBEDF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34E9C-50BE-4F44-8A7B-0DB400084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561D8C0-DC61-1343-83F2-9EB1859CB26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3352800"/>
            <a:ext cx="8229600" cy="280416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b="1" dirty="0"/>
              <a:t>                         Who Accepts Bitcoin as Payment?</a:t>
            </a:r>
          </a:p>
          <a:p>
            <a:pPr marL="274320" lvl="1" indent="0">
              <a:buNone/>
            </a:pPr>
            <a:r>
              <a:rPr lang="en-US" sz="2000" dirty="0">
                <a:hlinkClick r:id="rId3"/>
              </a:rPr>
              <a:t>https://99bitcoins.com/bitcoin/who-accepts/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8158E9-F030-7647-B42D-DBE6A34CA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86" y="1403131"/>
            <a:ext cx="5546414" cy="13102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B67590-2FDA-1A43-95D5-6D7C865F3BA6}"/>
              </a:ext>
            </a:extLst>
          </p:cNvPr>
          <p:cNvSpPr/>
          <p:nvPr/>
        </p:nvSpPr>
        <p:spPr>
          <a:xfrm>
            <a:off x="633669" y="2667000"/>
            <a:ext cx="746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https://www.lifewire.com/big-sites-that-accept-bitcoin-payments-3485965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1DE68B-DEFA-D344-90B6-9847BF9F9355}"/>
              </a:ext>
            </a:extLst>
          </p:cNvPr>
          <p:cNvSpPr txBox="1"/>
          <p:nvPr/>
        </p:nvSpPr>
        <p:spPr>
          <a:xfrm>
            <a:off x="911260" y="4754880"/>
            <a:ext cx="1177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Wikipedia</a:t>
            </a:r>
          </a:p>
          <a:p>
            <a:r>
              <a:rPr lang="en-US" dirty="0"/>
              <a:t>Microsoft</a:t>
            </a:r>
          </a:p>
          <a:p>
            <a:r>
              <a:rPr lang="en-US" dirty="0"/>
              <a:t>Expedia</a:t>
            </a:r>
          </a:p>
          <a:p>
            <a:r>
              <a:rPr lang="en-US" dirty="0"/>
              <a:t>Overstock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A5088F-1E53-6541-A968-E73CD0D6D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00" y="3416300"/>
            <a:ext cx="2616200" cy="546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DE8179-E59C-2D43-B425-4C85CA68826F}"/>
              </a:ext>
            </a:extLst>
          </p:cNvPr>
          <p:cNvSpPr txBox="1"/>
          <p:nvPr/>
        </p:nvSpPr>
        <p:spPr>
          <a:xfrm>
            <a:off x="3002777" y="4779620"/>
            <a:ext cx="2804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KFC</a:t>
            </a:r>
          </a:p>
          <a:p>
            <a:r>
              <a:rPr lang="en-US" dirty="0"/>
              <a:t>Playboy</a:t>
            </a:r>
          </a:p>
          <a:p>
            <a:r>
              <a:rPr lang="en-US" dirty="0"/>
              <a:t>Subway</a:t>
            </a:r>
          </a:p>
          <a:p>
            <a:r>
              <a:rPr lang="en-US" dirty="0"/>
              <a:t>Amazon (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directamente</a:t>
            </a:r>
            <a:r>
              <a:rPr lang="en-US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D82220-FB32-7D43-930B-D35F58C66932}"/>
              </a:ext>
            </a:extLst>
          </p:cNvPr>
          <p:cNvSpPr txBox="1"/>
          <p:nvPr/>
        </p:nvSpPr>
        <p:spPr>
          <a:xfrm>
            <a:off x="6507977" y="4779620"/>
            <a:ext cx="1340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ExpressVPN</a:t>
            </a:r>
            <a:endParaRPr lang="en-US" dirty="0"/>
          </a:p>
          <a:p>
            <a:r>
              <a:rPr lang="en-US" dirty="0"/>
              <a:t>Benfica</a:t>
            </a:r>
          </a:p>
          <a:p>
            <a:r>
              <a:rPr lang="en-US" dirty="0"/>
              <a:t>AT&amp;T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78037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92A3D-D00A-B747-9C7E-91F4C2A5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Evolução</a:t>
            </a:r>
            <a:r>
              <a:rPr lang="en-US" dirty="0"/>
              <a:t> do </a:t>
            </a:r>
            <a:r>
              <a:rPr lang="en-US" dirty="0" err="1"/>
              <a:t>preço</a:t>
            </a:r>
            <a:r>
              <a:rPr lang="en-US" dirty="0"/>
              <a:t> e volume de Bitcoin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CAA195-F65F-B842-8B67-CDB3A1563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92ABC7-D5EC-A14F-BA0B-37973E80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891929-7C55-C74C-9C42-7005981B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028F9F-26DD-2546-9027-A3E0D2F02D0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81000" y="5044440"/>
            <a:ext cx="8229600" cy="8991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err="1"/>
              <a:t>Preço</a:t>
            </a:r>
            <a:r>
              <a:rPr lang="en-US" sz="2000" dirty="0"/>
              <a:t> da Bitcoin (BTC) entre 2009 e 2019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069CBC-72A4-F141-A797-0B1C6C132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8586790" cy="33820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8ADBB5A-D838-A443-AF19-EAFED203213E}"/>
              </a:ext>
            </a:extLst>
          </p:cNvPr>
          <p:cNvSpPr/>
          <p:nvPr/>
        </p:nvSpPr>
        <p:spPr>
          <a:xfrm>
            <a:off x="2273653" y="4675108"/>
            <a:ext cx="4444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https://en.bitcoinwiki.org/wiki/Bitcoin_history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7E381-A55D-3B46-9BB3-3208A45944CD}"/>
              </a:ext>
            </a:extLst>
          </p:cNvPr>
          <p:cNvSpPr/>
          <p:nvPr/>
        </p:nvSpPr>
        <p:spPr>
          <a:xfrm>
            <a:off x="304800" y="5486400"/>
            <a:ext cx="8586790" cy="6781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BTC = 3,587,520.69 Angolan Kwanza = 9,187.77 Euro = 10,370.70 United States Dollar</a:t>
            </a:r>
          </a:p>
          <a:p>
            <a:pPr algn="ctr"/>
            <a:r>
              <a:rPr lang="en-US" sz="1400" dirty="0"/>
              <a:t> (14 </a:t>
            </a:r>
            <a:r>
              <a:rPr lang="en-US" sz="1400" dirty="0" err="1"/>
              <a:t>Julho</a:t>
            </a:r>
            <a:r>
              <a:rPr lang="en-US" sz="1400" dirty="0"/>
              <a:t> 2019)</a:t>
            </a:r>
          </a:p>
        </p:txBody>
      </p:sp>
    </p:spTree>
    <p:extLst>
      <p:ext uri="{BB962C8B-B14F-4D97-AF65-F5344CB8AC3E}">
        <p14:creationId xmlns:p14="http://schemas.microsoft.com/office/powerpoint/2010/main" val="3485647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C975A-46F9-044D-9118-186C2A8E9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Além</a:t>
            </a:r>
            <a:r>
              <a:rPr lang="en-US" dirty="0"/>
              <a:t> da Bitcoin, </a:t>
            </a:r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criptocoins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FEA6F-ADCA-1D4D-A4A9-F30C95FB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8CDA58-D65A-E440-B2CB-04125B2A3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84CCC-1155-AA43-909C-C1B7A27DE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08D369-0A56-C340-B280-13FB072593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038436"/>
            <a:ext cx="4041648" cy="211852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Litecoin (LTC)</a:t>
            </a:r>
          </a:p>
          <a:p>
            <a:r>
              <a:rPr lang="en-US" sz="2400" dirty="0"/>
              <a:t>Ethereum (ETH)</a:t>
            </a:r>
          </a:p>
          <a:p>
            <a:r>
              <a:rPr lang="en-US" sz="2400" dirty="0" err="1"/>
              <a:t>Zcash</a:t>
            </a:r>
            <a:r>
              <a:rPr lang="en-US" sz="2400" dirty="0"/>
              <a:t> (ZEC)</a:t>
            </a:r>
          </a:p>
          <a:p>
            <a:r>
              <a:rPr lang="en-US" sz="2400" dirty="0"/>
              <a:t>Dash (DASH)</a:t>
            </a:r>
          </a:p>
          <a:p>
            <a:r>
              <a:rPr lang="en-US" sz="2400" dirty="0"/>
              <a:t>Ripple (XRP)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16C9D9-258E-9B4C-8E98-331C518A33FD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32198" y="4035388"/>
            <a:ext cx="4041648" cy="2118524"/>
          </a:xfrm>
        </p:spPr>
        <p:txBody>
          <a:bodyPr>
            <a:normAutofit lnSpcReduction="10000"/>
          </a:bodyPr>
          <a:lstStyle/>
          <a:p>
            <a:r>
              <a:rPr lang="en-US" sz="2400" dirty="0" err="1"/>
              <a:t>Monero</a:t>
            </a:r>
            <a:r>
              <a:rPr lang="en-US" sz="2400" dirty="0"/>
              <a:t> (XMR)</a:t>
            </a:r>
          </a:p>
          <a:p>
            <a:r>
              <a:rPr lang="en-US" sz="2400" dirty="0"/>
              <a:t>Bitcoin Cash (BCH)</a:t>
            </a:r>
          </a:p>
          <a:p>
            <a:r>
              <a:rPr lang="en-US" sz="2400" dirty="0"/>
              <a:t>NEO (NEO)</a:t>
            </a:r>
          </a:p>
          <a:p>
            <a:r>
              <a:rPr lang="en-US" sz="2400" dirty="0" err="1"/>
              <a:t>Cardano</a:t>
            </a:r>
            <a:r>
              <a:rPr lang="en-US" sz="2400" dirty="0"/>
              <a:t> (ADA)</a:t>
            </a:r>
          </a:p>
          <a:p>
            <a:r>
              <a:rPr lang="en-US" sz="2400" dirty="0"/>
              <a:t>EOS (EOS)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BC90D1-74C9-2546-97FE-483E10716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219200"/>
            <a:ext cx="6210300" cy="2286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3E7734-DC53-3842-B60A-D1F192DBD15F}"/>
              </a:ext>
            </a:extLst>
          </p:cNvPr>
          <p:cNvSpPr/>
          <p:nvPr/>
        </p:nvSpPr>
        <p:spPr>
          <a:xfrm>
            <a:off x="496107" y="3466666"/>
            <a:ext cx="899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https://www.investopedia.com/tech/most-important-cryptocurrencies-other-than-bitcoin/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BAB55B-BEED-6C43-859C-DE33AEAC67F5}"/>
              </a:ext>
            </a:extLst>
          </p:cNvPr>
          <p:cNvSpPr txBox="1"/>
          <p:nvPr/>
        </p:nvSpPr>
        <p:spPr>
          <a:xfrm>
            <a:off x="7620000" y="3041202"/>
            <a:ext cx="1387111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Junho</a:t>
            </a:r>
            <a:r>
              <a:rPr lang="en-US" dirty="0"/>
              <a:t> 2019)</a:t>
            </a:r>
          </a:p>
        </p:txBody>
      </p:sp>
    </p:spTree>
    <p:extLst>
      <p:ext uri="{BB962C8B-B14F-4D97-AF65-F5344CB8AC3E}">
        <p14:creationId xmlns:p14="http://schemas.microsoft.com/office/powerpoint/2010/main" val="18802052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ntos_theme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santos_theme.thmx</Template>
  <TotalTime>12981</TotalTime>
  <Words>3026</Words>
  <Application>Microsoft Macintosh PowerPoint</Application>
  <PresentationFormat>On-screen Show (4:3)</PresentationFormat>
  <Paragraphs>528</Paragraphs>
  <Slides>58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Calibri</vt:lpstr>
      <vt:lpstr>Gill Sans MT</vt:lpstr>
      <vt:lpstr>SourceSansPro</vt:lpstr>
      <vt:lpstr>Tw Cen MT</vt:lpstr>
      <vt:lpstr>Wingdings</vt:lpstr>
      <vt:lpstr>Wingdings 3</vt:lpstr>
      <vt:lpstr>santos_theme</vt:lpstr>
      <vt:lpstr>Criptomoeda e Blockchain  Introdução à Technologia</vt:lpstr>
      <vt:lpstr>Criptomoeda e Bitcoin</vt:lpstr>
      <vt:lpstr>Bitcoin: A criptomoeda da Dark Web</vt:lpstr>
      <vt:lpstr>Bitcoin no mercado negro das botnets</vt:lpstr>
      <vt:lpstr>Bitcoin no pagamento de ransomware</vt:lpstr>
      <vt:lpstr>Ramsomware: um grande problema</vt:lpstr>
      <vt:lpstr>Bitcoins usadas não só por cibercriminosos</vt:lpstr>
      <vt:lpstr>Evolução do preço e volume de Bitcoin</vt:lpstr>
      <vt:lpstr>Além da Bitcoin, existem muito mais criptocoins</vt:lpstr>
      <vt:lpstr>Observatórios de criptomoeda online</vt:lpstr>
      <vt:lpstr>Overview of online payments</vt:lpstr>
      <vt:lpstr>Typical e-commerce payment systems</vt:lpstr>
      <vt:lpstr>How an online credit transaction works</vt:lpstr>
      <vt:lpstr>Alternative online payment systems</vt:lpstr>
      <vt:lpstr>Bitcoin</vt:lpstr>
      <vt:lpstr>Bitcoin’s popularity has been increasing…</vt:lpstr>
      <vt:lpstr>…including (especially?) among cybercriminals</vt:lpstr>
      <vt:lpstr>Why is Bitcoin used by cybercriminals?</vt:lpstr>
      <vt:lpstr>How Bitcoin works</vt:lpstr>
      <vt:lpstr>Basic operation</vt:lpstr>
      <vt:lpstr>Bitcoin system architecture</vt:lpstr>
      <vt:lpstr>Bitcoin P2P network</vt:lpstr>
      <vt:lpstr>Bitcoin transaction messages</vt:lpstr>
      <vt:lpstr>Transaction graph</vt:lpstr>
      <vt:lpstr>Transaction graph</vt:lpstr>
      <vt:lpstr>The tx graph keeps the whole tx history</vt:lpstr>
      <vt:lpstr>For tx validation, must check until the first tx</vt:lpstr>
      <vt:lpstr>Bitcoin transaction records are public</vt:lpstr>
      <vt:lpstr>Main challenge</vt:lpstr>
      <vt:lpstr>Blockchain to the rescue</vt:lpstr>
      <vt:lpstr>Mining</vt:lpstr>
      <vt:lpstr>Miners build a block chain</vt:lpstr>
      <vt:lpstr>One only block chain in the entire network </vt:lpstr>
      <vt:lpstr>Block chain internals</vt:lpstr>
      <vt:lpstr>Security through proof-of-work</vt:lpstr>
      <vt:lpstr>Block generation example</vt:lpstr>
      <vt:lpstr>Fraud prevention</vt:lpstr>
      <vt:lpstr>Block generation algorithm finely calibrated</vt:lpstr>
      <vt:lpstr>Bitcoin economics and currency creation</vt:lpstr>
      <vt:lpstr>Bitcoin equation difficulty</vt:lpstr>
      <vt:lpstr>Hardware for bitcoin mining</vt:lpstr>
      <vt:lpstr>Bitcoin forensic investigations</vt:lpstr>
      <vt:lpstr>Why are we interested in Bitcoin?</vt:lpstr>
      <vt:lpstr>Is it anonymous? </vt:lpstr>
      <vt:lpstr>Trail obfuscation techniques in Bitcoin</vt:lpstr>
      <vt:lpstr>Weaknesses of Bitcoin trail obfuscation</vt:lpstr>
      <vt:lpstr>Unlinking Bitcoin addresses</vt:lpstr>
      <vt:lpstr>Transactions are linked together</vt:lpstr>
      <vt:lpstr>Shared-spending heuristic</vt:lpstr>
      <vt:lpstr>Fresh-change-address heuristic</vt:lpstr>
      <vt:lpstr>Clustering of addresses</vt:lpstr>
      <vt:lpstr>Attaching real-world identities to clusters</vt:lpstr>
      <vt:lpstr>Identifying individuals</vt:lpstr>
      <vt:lpstr>Analysis of the transaction graph</vt:lpstr>
      <vt:lpstr>Analysis of the Bitcoin protocol and network</vt:lpstr>
      <vt:lpstr>Bitcoin + Tor</vt:lpstr>
      <vt:lpstr>Bitcoin trail obfuscation countermeasures</vt:lpstr>
      <vt:lpstr>Conclusões</vt:lpstr>
    </vt:vector>
  </TitlesOfParts>
  <Company>MPI-SWS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Policy-Sealed Data: A New Abstraction for Building Trusted Cloud Services</dc:title>
  <dc:creator>Nuno Santos</dc:creator>
  <cp:lastModifiedBy>Microsoft Office User</cp:lastModifiedBy>
  <cp:revision>3627</cp:revision>
  <cp:lastPrinted>2019-07-09T01:35:01Z</cp:lastPrinted>
  <dcterms:created xsi:type="dcterms:W3CDTF">2012-05-28T08:58:25Z</dcterms:created>
  <dcterms:modified xsi:type="dcterms:W3CDTF">2019-07-14T17:06:54Z</dcterms:modified>
</cp:coreProperties>
</file>